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Default Extension="wdp" ContentType="image/vnd.ms-photo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738" r:id="rId1"/>
  </p:sldMasterIdLst>
  <p:notesMasterIdLst>
    <p:notesMasterId r:id="rId23"/>
  </p:notesMasterIdLst>
  <p:handoutMasterIdLst>
    <p:handoutMasterId r:id="rId24"/>
  </p:handoutMasterIdLst>
  <p:sldIdLst>
    <p:sldId id="332" r:id="rId2"/>
    <p:sldId id="647" r:id="rId3"/>
    <p:sldId id="648" r:id="rId4"/>
    <p:sldId id="649" r:id="rId5"/>
    <p:sldId id="608" r:id="rId6"/>
    <p:sldId id="706" r:id="rId7"/>
    <p:sldId id="528" r:id="rId8"/>
    <p:sldId id="703" r:id="rId9"/>
    <p:sldId id="799" r:id="rId10"/>
    <p:sldId id="705" r:id="rId11"/>
    <p:sldId id="540" r:id="rId12"/>
    <p:sldId id="541" r:id="rId13"/>
    <p:sldId id="712" r:id="rId14"/>
    <p:sldId id="793" r:id="rId15"/>
    <p:sldId id="794" r:id="rId16"/>
    <p:sldId id="672" r:id="rId17"/>
    <p:sldId id="655" r:id="rId18"/>
    <p:sldId id="662" r:id="rId19"/>
    <p:sldId id="664" r:id="rId20"/>
    <p:sldId id="665" r:id="rId21"/>
    <p:sldId id="6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FF0000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EB93"/>
    <a:srgbClr val="CF15C2"/>
    <a:srgbClr val="28522C"/>
    <a:srgbClr val="306336"/>
    <a:srgbClr val="B60B3C"/>
    <a:srgbClr val="AF0D4D"/>
    <a:srgbClr val="669638"/>
    <a:srgbClr val="81A92C"/>
    <a:srgbClr val="5A6027"/>
    <a:srgbClr val="A7B44A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20287" autoAdjust="0"/>
    <p:restoredTop sz="98085" autoAdjust="0"/>
  </p:normalViewPr>
  <p:slideViewPr>
    <p:cSldViewPr snapToGrid="0" snapToObjects="1">
      <p:cViewPr>
        <p:scale>
          <a:sx n="100" d="100"/>
          <a:sy n="100" d="100"/>
        </p:scale>
        <p:origin x="-392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4"/>
    </p:cViewPr>
  </p:sorterViewPr>
  <p:notesViewPr>
    <p:cSldViewPr snapToGrid="0" snapToObjects="1">
      <p:cViewPr varScale="1">
        <p:scale>
          <a:sx n="87" d="100"/>
          <a:sy n="87" d="100"/>
        </p:scale>
        <p:origin x="-36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A6B65-339D-CD40-BA18-EA50114F8D4B}" type="datetime1">
              <a:rPr lang="de-AT" smtClean="0"/>
              <a:pPr/>
              <a:t>17.06.2021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2E3FF-64E1-4F41-BB3C-866FF1D9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7857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E8764-6E40-A444-8410-ED67497935BA}" type="datetime1">
              <a:rPr lang="de-AT" smtClean="0"/>
              <a:pPr/>
              <a:t>17.06.2021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D33FF-0F5F-3640-9B63-4E7CA58B293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491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AT" smtClean="0"/>
              <a:t>MIT St. Pölten | 2.6.2016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Gabriele Siebert | Dipl. Traumapädagogin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4A822907-8A9D-4F6B-98F6-913902AD56B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MIT St. Pölten | 2.6.2016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Gabriele Siebert | Dipl. Traumapädagogin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AT" dirty="0" smtClean="0"/>
              <a:t>Mastertitelformat bearbeiten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AT" smtClean="0"/>
              <a:t>MIT St. Pölten | 2.6.2016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Gabriele Siebert | Dipl. Traumapädagogin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AT" smtClean="0"/>
              <a:t>MIT St. Pölten | 2.6.2016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Gabriele Siebert | Dipl. Traumapädagogin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MIT St. Pölten | 2.6.2016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Gabriele Siebert | Dipl. Traumapädagogin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r>
              <a:rPr lang="de-AT" smtClean="0"/>
              <a:t>MIT St. Pölten | 2.6.2016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29374"/>
            <a:ext cx="9144000" cy="292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5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Gabriele Siebert | Dipl. Traumapädagogin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A822907-8A9D-4F6B-98F6-913902AD56B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4" r:id="rId4"/>
    <p:sldLayoutId id="2147483745" r:id="rId5"/>
  </p:sldLayoutIdLst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p:transition>
        <p:cut/>
      </p:transition>
    </mc:Fallback>
  </mc:AlternateContent>
  <p:hf hdr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276225" y="1119909"/>
            <a:ext cx="8595360" cy="5174133"/>
          </a:xfrm>
        </p:spPr>
        <p:txBody>
          <a:bodyPr numCol="1" anchor="t">
            <a:normAutofit/>
          </a:bodyPr>
          <a:lstStyle/>
          <a:p>
            <a:pPr marL="354013" indent="-354013" algn="ctr" defTabSz="804863">
              <a:buNone/>
            </a:pPr>
            <a:endParaRPr lang="de-DE" sz="2600" b="1" dirty="0" smtClean="0">
              <a:solidFill>
                <a:srgbClr val="800000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A822907-8A9D-4F6B-98F6-913902AD56B5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274320" y="985225"/>
            <a:ext cx="859345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" y="6429375"/>
            <a:ext cx="9144002" cy="292100"/>
          </a:xfrm>
        </p:spPr>
        <p:txBody>
          <a:bodyPr>
            <a:normAutofit/>
          </a:bodyPr>
          <a:lstStyle/>
          <a:p>
            <a:pPr algn="ctr"/>
            <a:r>
              <a:rPr lang="en-US" smtClean="0"/>
              <a:t>Gabriele Siebert | Dipl. Traumapädagogin</a:t>
            </a:r>
            <a:endParaRPr lang="en-US" dirty="0"/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276225" y="165100"/>
            <a:ext cx="8591550" cy="7566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de-DE" sz="2800" spc="70" smtClean="0"/>
              <a:t>Traumatisierte Kinder und Jugendliche im Schulalltag</a:t>
            </a:r>
            <a:endParaRPr lang="de-DE" sz="2800" spc="7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1024510"/>
              </p:ext>
            </p:extLst>
          </p:nvPr>
        </p:nvGraphicFramePr>
        <p:xfrm>
          <a:off x="276225" y="1083823"/>
          <a:ext cx="8606906" cy="5262359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303453"/>
                <a:gridCol w="4303453"/>
              </a:tblGrid>
              <a:tr h="443457">
                <a:tc gridSpan="2">
                  <a:txBody>
                    <a:bodyPr/>
                    <a:lstStyle/>
                    <a:p>
                      <a:pPr algn="ctr"/>
                      <a:r>
                        <a:rPr lang="de-DE" sz="2000" cap="all" spc="150" dirty="0" smtClean="0">
                          <a:solidFill>
                            <a:srgbClr val="800000"/>
                          </a:solidFill>
                        </a:rPr>
                        <a:t>Was steht am Programm?</a:t>
                      </a:r>
                      <a:endParaRPr lang="de-DE" sz="2000" cap="all" spc="150" dirty="0">
                        <a:solidFill>
                          <a:srgbClr val="800000"/>
                        </a:solidFill>
                        <a:latin typeface="Chalkduster"/>
                        <a:cs typeface="Chalkduster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4818902">
                <a:tc>
                  <a:txBody>
                    <a:bodyPr/>
                    <a:lstStyle/>
                    <a:p>
                      <a:pPr marL="354013" indent="-354013" defTabSz="701675">
                        <a:buAutoNum type="arabicPeriod"/>
                      </a:pPr>
                      <a:endParaRPr lang="de-DE" sz="2000" b="1" dirty="0" smtClean="0"/>
                    </a:p>
                    <a:p>
                      <a:pPr marL="354013" indent="-354013" defTabSz="701675">
                        <a:buAutoNum type="arabicPeriod"/>
                      </a:pPr>
                      <a:r>
                        <a:rPr lang="de-DE" sz="2000" b="1" dirty="0" smtClean="0"/>
                        <a:t>Wie</a:t>
                      </a:r>
                      <a:r>
                        <a:rPr lang="de-DE" sz="2000" b="1" baseline="0" dirty="0" smtClean="0"/>
                        <a:t> kann ich „Trauma“ erklären</a:t>
                      </a:r>
                      <a:r>
                        <a:rPr lang="de-DE" sz="2000" b="1" dirty="0" smtClean="0"/>
                        <a:t>?</a:t>
                      </a:r>
                    </a:p>
                    <a:p>
                      <a:pPr marL="712788" indent="-354013" defTabSz="701675">
                        <a:spcBef>
                          <a:spcPts val="600"/>
                        </a:spcBef>
                        <a:buFont typeface="Wingdings" charset="2"/>
                        <a:buChar char="²"/>
                      </a:pPr>
                      <a:r>
                        <a:rPr lang="de-DE" sz="2000" dirty="0" smtClean="0"/>
                        <a:t>Hirn-Haus-Modell</a:t>
                      </a:r>
                    </a:p>
                    <a:p>
                      <a:pPr marL="354013" indent="-354013" defTabSz="836613">
                        <a:buNone/>
                      </a:pPr>
                      <a:endParaRPr lang="de-DE" sz="2000" spc="250" dirty="0" smtClean="0"/>
                    </a:p>
                    <a:p>
                      <a:pPr marL="354013" indent="-354013" defTabSz="836613">
                        <a:buNone/>
                      </a:pPr>
                      <a:endParaRPr lang="de-DE" sz="2000" spc="250" dirty="0" smtClean="0"/>
                    </a:p>
                    <a:p>
                      <a:pPr marL="354013" indent="-354013" defTabSz="836613">
                        <a:buNone/>
                      </a:pPr>
                      <a:endParaRPr lang="de-DE" sz="2000" spc="250" dirty="0" smtClean="0"/>
                    </a:p>
                    <a:p>
                      <a:pPr marL="354013" indent="-354013" defTabSz="836613">
                        <a:buNone/>
                      </a:pPr>
                      <a:endParaRPr lang="de-DE" sz="2000" spc="250" dirty="0" smtClean="0"/>
                    </a:p>
                    <a:p>
                      <a:pPr marL="354013" indent="-354013" defTabSz="701675">
                        <a:buFont typeface="+mj-lt"/>
                        <a:buAutoNum type="arabicPeriod" startAt="2"/>
                      </a:pPr>
                      <a:r>
                        <a:rPr lang="de-DE" sz="2000" b="1" dirty="0" smtClean="0"/>
                        <a:t>Auswirkungen</a:t>
                      </a:r>
                      <a:r>
                        <a:rPr lang="de-DE" sz="2000" b="1" baseline="0" dirty="0" smtClean="0"/>
                        <a:t> auf das Lernen</a:t>
                      </a:r>
                      <a:endParaRPr lang="de-DE" sz="2000" dirty="0" smtClean="0"/>
                    </a:p>
                    <a:p>
                      <a:pPr marL="712788" lvl="1" indent="-354013" defTabSz="701675">
                        <a:spcBef>
                          <a:spcPts val="600"/>
                        </a:spcBef>
                        <a:buFont typeface="Wingdings" charset="2"/>
                        <a:buChar char="²"/>
                      </a:pPr>
                      <a:r>
                        <a:rPr lang="de-DE" sz="2000" dirty="0" err="1" smtClean="0"/>
                        <a:t>Resilienz</a:t>
                      </a:r>
                      <a:endParaRPr lang="de-DE" sz="2000" dirty="0" smtClean="0"/>
                    </a:p>
                    <a:p>
                      <a:pPr marL="354013" lvl="1" indent="-354013" algn="ctr" defTabSz="701675">
                        <a:spcBef>
                          <a:spcPts val="600"/>
                        </a:spcBef>
                        <a:buNone/>
                      </a:pPr>
                      <a:endParaRPr lang="de-DE" sz="2000" spc="2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defTabSz="701675">
                        <a:buFont typeface="+mj-lt"/>
                        <a:buAutoNum type="arabicPeriod" startAt="3"/>
                      </a:pPr>
                      <a:endParaRPr lang="de-DE" sz="2000" b="1" dirty="0" smtClean="0"/>
                    </a:p>
                    <a:p>
                      <a:pPr marL="457200" indent="-457200" defTabSz="701675">
                        <a:buFont typeface="+mj-lt"/>
                        <a:buAutoNum type="arabicPeriod" startAt="3"/>
                      </a:pPr>
                      <a:r>
                        <a:rPr lang="de-DE" sz="2000" b="1" dirty="0" smtClean="0"/>
                        <a:t>Beziehungsgestaltung</a:t>
                      </a:r>
                    </a:p>
                    <a:p>
                      <a:pPr marL="804863" indent="-354013" defTabSz="701675">
                        <a:spcBef>
                          <a:spcPts val="600"/>
                        </a:spcBef>
                        <a:buFont typeface="Wingdings" charset="2"/>
                        <a:buChar char="²"/>
                      </a:pPr>
                      <a:r>
                        <a:rPr lang="de-DE" sz="2000" dirty="0" smtClean="0"/>
                        <a:t>Konzept des „guten Grundes“</a:t>
                      </a:r>
                    </a:p>
                    <a:p>
                      <a:pPr marL="804863" indent="-354013" defTabSz="701675">
                        <a:buFont typeface="Wingdings" charset="2"/>
                        <a:buChar char="²"/>
                      </a:pPr>
                      <a:r>
                        <a:rPr lang="de-DE" sz="2000" dirty="0" smtClean="0"/>
                        <a:t>Traumapädagogische Gesprächsführung</a:t>
                      </a:r>
                    </a:p>
                    <a:p>
                      <a:pPr marL="358775" lvl="1" indent="0" algn="ctr" defTabSz="701675">
                        <a:spcBef>
                          <a:spcPts val="600"/>
                        </a:spcBef>
                        <a:buFontTx/>
                        <a:buNone/>
                      </a:pPr>
                      <a:endParaRPr lang="de-DE" sz="2000" kern="1200" spc="250" dirty="0" smtClean="0"/>
                    </a:p>
                    <a:p>
                      <a:pPr marL="458788" lvl="1" indent="-457200" defTabSz="701675">
                        <a:buFont typeface="+mj-lt"/>
                        <a:buNone/>
                      </a:pPr>
                      <a:endParaRPr lang="de-DE" sz="2000" b="1" baseline="0" dirty="0" smtClean="0"/>
                    </a:p>
                    <a:p>
                      <a:pPr marL="458788" lvl="1" indent="-457200" defTabSz="701675">
                        <a:buFont typeface="+mj-lt"/>
                        <a:buAutoNum type="arabicPeriod" startAt="4"/>
                      </a:pPr>
                      <a:r>
                        <a:rPr lang="de-DE" sz="2000" b="1" baseline="0" dirty="0" smtClean="0"/>
                        <a:t>Hilfsmittel und Materialien für die Praxis</a:t>
                      </a:r>
                      <a:endParaRPr lang="de-DE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550857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0" y="6429375"/>
            <a:ext cx="9143999" cy="292100"/>
          </a:xfrm>
        </p:spPr>
        <p:txBody>
          <a:bodyPr>
            <a:normAutofit/>
          </a:bodyPr>
          <a:lstStyle/>
          <a:p>
            <a:r>
              <a:rPr lang="en-US" smtClean="0"/>
              <a:t>Gabriele Siebert | Dipl. Traumapädagogin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A822907-8A9D-4F6B-98F6-913902AD56B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76225" y="1295401"/>
            <a:ext cx="8595360" cy="4937760"/>
          </a:xfrm>
        </p:spPr>
        <p:txBody>
          <a:bodyPr>
            <a:normAutofit fontScale="92500"/>
          </a:bodyPr>
          <a:lstStyle/>
          <a:p>
            <a:pPr marL="0" indent="0">
              <a:buClr>
                <a:srgbClr val="800000"/>
              </a:buClr>
              <a:buNone/>
            </a:pPr>
            <a:r>
              <a:rPr lang="de-DE" sz="3200" b="1" dirty="0">
                <a:solidFill>
                  <a:srgbClr val="800000"/>
                </a:solidFill>
              </a:rPr>
              <a:t>Gestaltung der Kommunikation</a:t>
            </a:r>
          </a:p>
          <a:p>
            <a:pPr marL="0" indent="0">
              <a:buClr>
                <a:srgbClr val="800000"/>
              </a:buClr>
              <a:buNone/>
            </a:pPr>
            <a:endParaRPr lang="de-DE" dirty="0" smtClean="0">
              <a:solidFill>
                <a:srgbClr val="800000"/>
              </a:solidFill>
            </a:endParaRPr>
          </a:p>
          <a:p>
            <a:pPr marL="342900" indent="-342900">
              <a:buClr>
                <a:srgbClr val="800000"/>
              </a:buClr>
              <a:buFont typeface="Wingdings" charset="2"/>
              <a:buChar char="v"/>
            </a:pPr>
            <a:r>
              <a:rPr lang="de-DE" dirty="0" smtClean="0">
                <a:solidFill>
                  <a:srgbClr val="800000"/>
                </a:solidFill>
              </a:rPr>
              <a:t>„und“ </a:t>
            </a:r>
            <a:r>
              <a:rPr lang="de-DE" dirty="0">
                <a:solidFill>
                  <a:srgbClr val="800000"/>
                </a:solidFill>
              </a:rPr>
              <a:t>statt </a:t>
            </a:r>
            <a:r>
              <a:rPr lang="de-DE" dirty="0" smtClean="0">
                <a:solidFill>
                  <a:srgbClr val="800000"/>
                </a:solidFill>
              </a:rPr>
              <a:t>„aber“</a:t>
            </a:r>
            <a:endParaRPr lang="de-DE" dirty="0">
              <a:solidFill>
                <a:srgbClr val="800000"/>
              </a:solidFill>
            </a:endParaRPr>
          </a:p>
          <a:p>
            <a:pPr marL="0" indent="0">
              <a:buClr>
                <a:srgbClr val="A60519"/>
              </a:buClr>
              <a:buNone/>
            </a:pPr>
            <a:r>
              <a:rPr lang="de-DE" b="1" dirty="0" smtClean="0"/>
              <a:t>„Aber“ </a:t>
            </a:r>
            <a:r>
              <a:rPr lang="de-DE" dirty="0" smtClean="0"/>
              <a:t>hat oft einen negativen Beigeschmack, weil es einen Gegensatz herstellt und damit den ersten eigentlich positiven Teil einer Rückmeldung in Frage stellt.</a:t>
            </a:r>
          </a:p>
          <a:p>
            <a:pPr marL="0" indent="0">
              <a:buClr>
                <a:srgbClr val="A60519"/>
              </a:buClr>
              <a:buNone/>
            </a:pPr>
            <a:endParaRPr lang="de-DE" dirty="0" smtClean="0"/>
          </a:p>
          <a:p>
            <a:pPr marL="0" indent="0">
              <a:buClr>
                <a:srgbClr val="A60519"/>
              </a:buClr>
              <a:buNone/>
            </a:pPr>
            <a:r>
              <a:rPr lang="de-DE" b="1" dirty="0" smtClean="0"/>
              <a:t>Beispiel: </a:t>
            </a:r>
            <a:r>
              <a:rPr lang="de-DE" dirty="0" smtClean="0"/>
              <a:t>Du hast deinen Platz sehr schön aufgeräumt, </a:t>
            </a:r>
            <a:r>
              <a:rPr lang="de-DE" u="sng" dirty="0" smtClean="0"/>
              <a:t>aber</a:t>
            </a:r>
            <a:r>
              <a:rPr lang="de-DE" dirty="0" smtClean="0"/>
              <a:t> deine Schultasche liegt immer noch dort hinten rum!</a:t>
            </a:r>
          </a:p>
          <a:p>
            <a:pPr marL="0" indent="0">
              <a:buClr>
                <a:srgbClr val="A60519"/>
              </a:buClr>
              <a:buNone/>
            </a:pPr>
            <a:endParaRPr lang="de-DE" dirty="0" smtClean="0"/>
          </a:p>
          <a:p>
            <a:pPr marL="0" indent="0">
              <a:buClr>
                <a:srgbClr val="A60519"/>
              </a:buClr>
              <a:buNone/>
            </a:pPr>
            <a:r>
              <a:rPr lang="de-DE" b="1" dirty="0"/>
              <a:t>M</a:t>
            </a:r>
            <a:r>
              <a:rPr lang="de-DE" b="1" dirty="0" smtClean="0"/>
              <a:t>otivierend:</a:t>
            </a:r>
          </a:p>
          <a:p>
            <a:pPr marL="0" indent="0">
              <a:buClr>
                <a:srgbClr val="A60519"/>
              </a:buClr>
              <a:buNone/>
            </a:pPr>
            <a:r>
              <a:rPr lang="de-DE" dirty="0" smtClean="0"/>
              <a:t>Du hast deinen Platz sehr schön aufgeräumt </a:t>
            </a:r>
            <a:r>
              <a:rPr lang="de-DE" u="sng" dirty="0" smtClean="0"/>
              <a:t>und</a:t>
            </a:r>
            <a:r>
              <a:rPr lang="de-DE" dirty="0" smtClean="0"/>
              <a:t> jetzt stell bitte auch noch deine Schultasche an ihren Platz. </a:t>
            </a:r>
            <a:r>
              <a:rPr lang="de-DE" u="sng" dirty="0" smtClean="0"/>
              <a:t>Dann bist du fertig. Gut gemacht!</a:t>
            </a:r>
            <a:endParaRPr lang="de-DE" u="sng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274320" y="985225"/>
            <a:ext cx="859345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76225" y="165100"/>
            <a:ext cx="8591550" cy="756625"/>
          </a:xfrm>
        </p:spPr>
        <p:txBody>
          <a:bodyPr>
            <a:noAutofit/>
          </a:bodyPr>
          <a:lstStyle/>
          <a:p>
            <a:pPr algn="ctr"/>
            <a:r>
              <a:rPr lang="de-DE" sz="2800" spc="70" dirty="0" smtClean="0"/>
              <a:t>Traumatisierte Kinder und Jugendliche im Schulalltag</a:t>
            </a:r>
            <a:endParaRPr lang="de-DE" sz="2800" spc="7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858760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0" y="6429375"/>
            <a:ext cx="9143999" cy="292100"/>
          </a:xfrm>
        </p:spPr>
        <p:txBody>
          <a:bodyPr>
            <a:normAutofit/>
          </a:bodyPr>
          <a:lstStyle/>
          <a:p>
            <a:r>
              <a:rPr lang="en-US" smtClean="0"/>
              <a:t>Gabriele Siebert | Dipl. Traumapädagogin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A822907-8A9D-4F6B-98F6-913902AD56B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74320" y="1298447"/>
            <a:ext cx="8595360" cy="5130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err="1" smtClean="0">
                <a:solidFill>
                  <a:srgbClr val="800000"/>
                </a:solidFill>
              </a:rPr>
              <a:t>Resilienz</a:t>
            </a:r>
            <a:r>
              <a:rPr lang="de-DE" b="1" dirty="0" smtClean="0">
                <a:solidFill>
                  <a:srgbClr val="800000"/>
                </a:solidFill>
              </a:rPr>
              <a:t> fördern – Arbeit am Selbstkonzept</a:t>
            </a:r>
          </a:p>
          <a:p>
            <a:pPr marL="0" indent="0">
              <a:buNone/>
            </a:pPr>
            <a:endParaRPr lang="de-DE" b="1" dirty="0" smtClean="0">
              <a:solidFill>
                <a:srgbClr val="800000"/>
              </a:solidFill>
            </a:endParaRPr>
          </a:p>
          <a:p>
            <a:pPr marL="904875" indent="-349250">
              <a:buNone/>
            </a:pPr>
            <a:r>
              <a:rPr lang="de-DE" dirty="0" err="1" smtClean="0">
                <a:solidFill>
                  <a:srgbClr val="800000"/>
                </a:solidFill>
              </a:rPr>
              <a:t>Resiliente</a:t>
            </a:r>
            <a:r>
              <a:rPr lang="de-DE" dirty="0" smtClean="0">
                <a:solidFill>
                  <a:srgbClr val="800000"/>
                </a:solidFill>
              </a:rPr>
              <a:t> Kinder</a:t>
            </a:r>
          </a:p>
          <a:p>
            <a:pPr marL="904875" indent="-349250">
              <a:buClr>
                <a:srgbClr val="800000"/>
              </a:buClr>
              <a:buFont typeface="Wingdings" charset="2"/>
              <a:buChar char="²"/>
            </a:pPr>
            <a:r>
              <a:rPr lang="de-DE" dirty="0" err="1" smtClean="0"/>
              <a:t>r</a:t>
            </a:r>
            <a:r>
              <a:rPr lang="de-AT" dirty="0" smtClean="0"/>
              <a:t>echnen mit dem Erfolg ihrer eigenen Handlungen (ich werde das schon schaffen/Selbstwirksamkeit versus Ohnmacht)</a:t>
            </a:r>
          </a:p>
          <a:p>
            <a:pPr marL="904875" indent="-349250">
              <a:buClr>
                <a:srgbClr val="800000"/>
              </a:buClr>
              <a:buFont typeface="Wingdings" charset="2"/>
              <a:buChar char="²"/>
            </a:pPr>
            <a:r>
              <a:rPr lang="de-AT" dirty="0" smtClean="0"/>
              <a:t>gehen Problemlösungen aktiv an (keine Angst vor dem Scheitern, neugierig, interessiert/Fehlerkultur!)</a:t>
            </a:r>
            <a:endParaRPr lang="de-DE" dirty="0" smtClean="0"/>
          </a:p>
          <a:p>
            <a:pPr marL="904875" indent="-349250">
              <a:buClr>
                <a:srgbClr val="800000"/>
              </a:buClr>
              <a:buFont typeface="Wingdings" charset="2"/>
              <a:buChar char="²"/>
            </a:pPr>
            <a:r>
              <a:rPr lang="de-DE" dirty="0" err="1" smtClean="0"/>
              <a:t>n</a:t>
            </a:r>
            <a:r>
              <a:rPr lang="de-AT" dirty="0" smtClean="0"/>
              <a:t>utzen eigene Ressourcen (Stärken, Talente, Bezugspersonen...)</a:t>
            </a:r>
            <a:endParaRPr lang="de-DE" dirty="0" smtClean="0"/>
          </a:p>
          <a:p>
            <a:pPr marL="904875" indent="-349250">
              <a:buClr>
                <a:srgbClr val="800000"/>
              </a:buClr>
              <a:buFont typeface="Wingdings" charset="2"/>
              <a:buChar char="²"/>
            </a:pPr>
            <a:r>
              <a:rPr lang="de-DE" dirty="0" err="1" smtClean="0"/>
              <a:t>g</a:t>
            </a:r>
            <a:r>
              <a:rPr lang="de-AT" dirty="0" smtClean="0"/>
              <a:t>lauben an eigene Kontrollmöglichkeiten (Selbstermächtigung versus Ohnmacht)</a:t>
            </a:r>
          </a:p>
          <a:p>
            <a:pPr marL="904875" indent="-349250">
              <a:buClr>
                <a:srgbClr val="800000"/>
              </a:buClr>
              <a:buFont typeface="Wingdings" charset="2"/>
              <a:buChar char="²"/>
            </a:pPr>
            <a:r>
              <a:rPr lang="de-AT" dirty="0" smtClean="0"/>
              <a:t>erkennen realistisch ihre Grenzen und holen sich aktiv Hilfe (versus Einzelkämpfer*innen)</a:t>
            </a:r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274320" y="985225"/>
            <a:ext cx="859345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76225" y="165100"/>
            <a:ext cx="8591550" cy="756625"/>
          </a:xfrm>
        </p:spPr>
        <p:txBody>
          <a:bodyPr>
            <a:noAutofit/>
          </a:bodyPr>
          <a:lstStyle/>
          <a:p>
            <a:pPr algn="ctr"/>
            <a:r>
              <a:rPr lang="de-DE" sz="2800" spc="70" dirty="0" smtClean="0"/>
              <a:t>Traumatisierte Kinder und Jugendliche im Schulalltag</a:t>
            </a:r>
            <a:endParaRPr lang="de-DE" sz="2800" spc="7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8084628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" y="6429375"/>
            <a:ext cx="9144000" cy="292100"/>
          </a:xfrm>
        </p:spPr>
        <p:txBody>
          <a:bodyPr>
            <a:normAutofit/>
          </a:bodyPr>
          <a:lstStyle/>
          <a:p>
            <a:r>
              <a:rPr lang="en-US" smtClean="0"/>
              <a:t>Gabriele Siebert | Dipl. Traumapädagogin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A822907-8A9D-4F6B-98F6-913902AD56B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rgbClr val="800000"/>
                </a:solidFill>
              </a:rPr>
              <a:t>Resilienz fördern</a:t>
            </a:r>
            <a:endParaRPr lang="de-DE" dirty="0" smtClean="0">
              <a:solidFill>
                <a:srgbClr val="800000"/>
              </a:solidFill>
            </a:endParaRPr>
          </a:p>
          <a:p>
            <a:pPr marL="715963" indent="-349250">
              <a:buClr>
                <a:srgbClr val="800000"/>
              </a:buClr>
              <a:buFont typeface="Wingdings" charset="2"/>
              <a:buChar char="²"/>
            </a:pPr>
            <a:r>
              <a:rPr lang="de-DE" dirty="0" smtClean="0"/>
              <a:t>Problemlösungsstrategien erarbeiten</a:t>
            </a:r>
          </a:p>
          <a:p>
            <a:pPr marL="715963" indent="-349250">
              <a:buClr>
                <a:srgbClr val="800000"/>
              </a:buClr>
              <a:buFont typeface="Wingdings" charset="2"/>
              <a:buChar char="²"/>
            </a:pPr>
            <a:r>
              <a:rPr lang="de-DE" dirty="0" smtClean="0"/>
              <a:t>Konfliktlösungsstrategien erarbeiten</a:t>
            </a:r>
          </a:p>
          <a:p>
            <a:pPr marL="715963" indent="-349250">
              <a:buClr>
                <a:srgbClr val="800000"/>
              </a:buClr>
              <a:buFont typeface="Wingdings" charset="2"/>
              <a:buChar char="²"/>
            </a:pPr>
            <a:r>
              <a:rPr lang="de-DE" dirty="0" smtClean="0"/>
              <a:t>Förderung von Eigenaktivität (Exploration) und persönlicher Übernahme von Verantwortung</a:t>
            </a:r>
          </a:p>
          <a:p>
            <a:pPr marL="715963" indent="-349250">
              <a:buClr>
                <a:srgbClr val="800000"/>
              </a:buClr>
              <a:buFont typeface="Wingdings" charset="2"/>
              <a:buChar char="²"/>
            </a:pPr>
            <a:r>
              <a:rPr lang="de-DE" dirty="0" smtClean="0"/>
              <a:t>Förderung der Selbstwirksamkeit</a:t>
            </a:r>
          </a:p>
          <a:p>
            <a:pPr marL="715963" indent="-349250">
              <a:buClr>
                <a:srgbClr val="800000"/>
              </a:buClr>
              <a:buFont typeface="Wingdings" charset="2"/>
              <a:buChar char="²"/>
            </a:pPr>
            <a:r>
              <a:rPr lang="de-DE" dirty="0" smtClean="0"/>
              <a:t>Förderung von realistischen Zuschreibungen</a:t>
            </a:r>
          </a:p>
          <a:p>
            <a:pPr marL="715963" indent="-349250">
              <a:buClr>
                <a:srgbClr val="800000"/>
              </a:buClr>
              <a:buFont typeface="Wingdings" charset="2"/>
              <a:buChar char="²"/>
            </a:pPr>
            <a:r>
              <a:rPr lang="de-DE" dirty="0" smtClean="0"/>
              <a:t>Förderung des Selbstwertgefühls</a:t>
            </a:r>
          </a:p>
          <a:p>
            <a:pPr marL="715963" indent="-349250">
              <a:buClr>
                <a:srgbClr val="800000"/>
              </a:buClr>
              <a:buFont typeface="Wingdings" charset="2"/>
              <a:buChar char="²"/>
            </a:pPr>
            <a:r>
              <a:rPr lang="de-DE" dirty="0" smtClean="0"/>
              <a:t>Förderung sozialer Kompetenzen</a:t>
            </a:r>
          </a:p>
          <a:p>
            <a:pPr marL="715963" indent="-349250">
              <a:buClr>
                <a:srgbClr val="800000"/>
              </a:buClr>
              <a:buFont typeface="Wingdings" charset="2"/>
              <a:buChar char="²"/>
            </a:pPr>
            <a:r>
              <a:rPr lang="de-DE" dirty="0" smtClean="0"/>
              <a:t>Stärkung sozialer Beziehungen</a:t>
            </a:r>
          </a:p>
          <a:p>
            <a:pPr marL="715963" indent="-349250">
              <a:buClr>
                <a:srgbClr val="800000"/>
              </a:buClr>
              <a:buFont typeface="Wingdings" charset="2"/>
              <a:buChar char="²"/>
            </a:pPr>
            <a:r>
              <a:rPr lang="de-DE" dirty="0" smtClean="0"/>
              <a:t>Förderung von Stressbewältigung</a:t>
            </a:r>
          </a:p>
          <a:p>
            <a:pPr marL="715963" indent="-349250">
              <a:buClr>
                <a:srgbClr val="800000"/>
              </a:buClr>
              <a:buFont typeface="Wingdings" charset="2"/>
              <a:buChar char="²"/>
            </a:pPr>
            <a:r>
              <a:rPr lang="de-DE" dirty="0" smtClean="0"/>
              <a:t>Entspannungsübungen, Umgang mit Gefühlen</a:t>
            </a:r>
            <a:endParaRPr lang="de-AT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274320" y="985225"/>
            <a:ext cx="859345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76225" y="165100"/>
            <a:ext cx="8591550" cy="756625"/>
          </a:xfrm>
        </p:spPr>
        <p:txBody>
          <a:bodyPr>
            <a:noAutofit/>
          </a:bodyPr>
          <a:lstStyle/>
          <a:p>
            <a:pPr algn="ctr"/>
            <a:r>
              <a:rPr lang="de-DE" sz="2800" spc="70" dirty="0" smtClean="0"/>
              <a:t>Traumatisierte Kinder und Jugendliche im Schulalltag</a:t>
            </a:r>
            <a:endParaRPr lang="de-DE" sz="2800" spc="7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5993599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" y="6429375"/>
            <a:ext cx="9144000" cy="292100"/>
          </a:xfrm>
        </p:spPr>
        <p:txBody>
          <a:bodyPr>
            <a:normAutofit/>
          </a:bodyPr>
          <a:lstStyle/>
          <a:p>
            <a:r>
              <a:rPr lang="en-US" smtClean="0"/>
              <a:t>Gabriele Siebert | Dipl. Traumapädagogin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A822907-8A9D-4F6B-98F6-913902AD56B5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7" name="Gerade Verbindung 6"/>
          <p:cNvCxnSpPr/>
          <p:nvPr/>
        </p:nvCxnSpPr>
        <p:spPr>
          <a:xfrm>
            <a:off x="274320" y="985225"/>
            <a:ext cx="859345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76225" y="165100"/>
            <a:ext cx="8591550" cy="756625"/>
          </a:xfrm>
        </p:spPr>
        <p:txBody>
          <a:bodyPr>
            <a:noAutofit/>
          </a:bodyPr>
          <a:lstStyle/>
          <a:p>
            <a:pPr algn="ctr"/>
            <a:r>
              <a:rPr lang="de-DE" sz="2800" spc="70" dirty="0" smtClean="0"/>
              <a:t>Selbstwahrnehmung - Selbstregulation</a:t>
            </a:r>
            <a:endParaRPr lang="de-DE" sz="2800" spc="7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277814" y="986764"/>
            <a:ext cx="8588282" cy="52108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lvl="1" indent="0">
              <a:lnSpc>
                <a:spcPct val="150000"/>
              </a:lnSpc>
              <a:buClr>
                <a:srgbClr val="B60B3C"/>
              </a:buClr>
              <a:buFont typeface="Arial" pitchFamily="34" charset="0"/>
              <a:buNone/>
            </a:pPr>
            <a:r>
              <a:rPr lang="de-DE" sz="3200" b="1" dirty="0" smtClean="0">
                <a:solidFill>
                  <a:srgbClr val="B60B3C"/>
                </a:solidFill>
                <a:latin typeface="+mj-lt"/>
                <a:cs typeface="Avenir Light"/>
              </a:rPr>
              <a:t>Unterstützende Hilfsmittel und Interventionen</a:t>
            </a:r>
          </a:p>
          <a:p>
            <a:pPr marL="295275" lvl="1" indent="0">
              <a:lnSpc>
                <a:spcPct val="150000"/>
              </a:lnSpc>
              <a:buClr>
                <a:srgbClr val="B60B3C"/>
              </a:buClr>
              <a:buFont typeface="Arial" pitchFamily="34" charset="0"/>
              <a:buNone/>
            </a:pPr>
            <a:r>
              <a:rPr lang="de-DE" b="1" dirty="0" smtClean="0">
                <a:solidFill>
                  <a:srgbClr val="B60B3C"/>
                </a:solidFill>
                <a:latin typeface="+mj-lt"/>
                <a:cs typeface="Avenir Light"/>
              </a:rPr>
              <a:t>A. Arbeit mit Skalen und soziometrischen Aufstellungen</a:t>
            </a:r>
          </a:p>
          <a:p>
            <a:pPr marL="295275" lvl="1" indent="0">
              <a:lnSpc>
                <a:spcPct val="150000"/>
              </a:lnSpc>
              <a:buClr>
                <a:srgbClr val="B60B3C"/>
              </a:buClr>
              <a:buFont typeface="Arial" pitchFamily="34" charset="0"/>
              <a:buNone/>
            </a:pPr>
            <a:r>
              <a:rPr lang="de-DE" b="1" dirty="0" smtClean="0">
                <a:solidFill>
                  <a:srgbClr val="B60B3C"/>
                </a:solidFill>
                <a:latin typeface="+mj-lt"/>
                <a:cs typeface="Avenir Light"/>
              </a:rPr>
              <a:t>Spannungsskala </a:t>
            </a:r>
          </a:p>
          <a:p>
            <a:pPr marL="717550" lvl="1" indent="0">
              <a:lnSpc>
                <a:spcPct val="150000"/>
              </a:lnSpc>
              <a:buClr>
                <a:schemeClr val="bg1"/>
              </a:buClr>
              <a:buFont typeface="Arial" pitchFamily="34" charset="0"/>
              <a:buNone/>
            </a:pPr>
            <a:r>
              <a:rPr lang="de-DE" i="1" dirty="0" smtClean="0">
                <a:latin typeface="+mj-lt"/>
                <a:cs typeface="Avenir Light"/>
              </a:rPr>
              <a:t>Vorbereitung</a:t>
            </a:r>
          </a:p>
          <a:p>
            <a:pPr marL="1060450" lvl="1" indent="-342900">
              <a:lnSpc>
                <a:spcPct val="150000"/>
              </a:lnSpc>
              <a:buClr>
                <a:srgbClr val="B60B3C"/>
              </a:buClr>
              <a:buFont typeface="Wingdings" charset="2"/>
              <a:buChar char="ü"/>
            </a:pPr>
            <a:r>
              <a:rPr lang="de-DE" dirty="0" smtClean="0">
                <a:latin typeface="+mj-lt"/>
                <a:cs typeface="Avenir Light"/>
              </a:rPr>
              <a:t>Selbsterfahrung</a:t>
            </a:r>
          </a:p>
          <a:p>
            <a:pPr marL="1060450" lvl="1" indent="-342900">
              <a:lnSpc>
                <a:spcPct val="150000"/>
              </a:lnSpc>
              <a:buClr>
                <a:srgbClr val="B60B3C"/>
              </a:buClr>
              <a:buFont typeface="Wingdings" charset="2"/>
              <a:buChar char="ü"/>
            </a:pPr>
            <a:r>
              <a:rPr lang="de-DE" dirty="0" smtClean="0">
                <a:latin typeface="+mj-lt"/>
                <a:cs typeface="Avenir Light"/>
              </a:rPr>
              <a:t>Entscheidung: in der Gruppe (soziales Lernen) als Aufstellung oder mit einer gemeinsamen Skala oder jede/r für sich</a:t>
            </a:r>
          </a:p>
          <a:p>
            <a:pPr marL="1060450" lvl="1" indent="-342900">
              <a:lnSpc>
                <a:spcPct val="150000"/>
              </a:lnSpc>
              <a:buClr>
                <a:srgbClr val="B60B3C"/>
              </a:buClr>
              <a:buFont typeface="Wingdings" charset="2"/>
              <a:buChar char="ü"/>
            </a:pPr>
            <a:r>
              <a:rPr lang="de-DE" dirty="0" smtClean="0">
                <a:latin typeface="+mj-lt"/>
                <a:cs typeface="Avenir Light"/>
              </a:rPr>
              <a:t>Wenn Gruppe mit Skala: je ein </a:t>
            </a:r>
            <a:r>
              <a:rPr lang="de-DE" dirty="0" err="1" smtClean="0">
                <a:latin typeface="+mj-lt"/>
                <a:cs typeface="Avenir Light"/>
              </a:rPr>
              <a:t>Post-It</a:t>
            </a:r>
            <a:r>
              <a:rPr lang="de-DE" dirty="0" smtClean="0">
                <a:latin typeface="+mj-lt"/>
                <a:cs typeface="Avenir Light"/>
              </a:rPr>
              <a:t> mit Namen pro Person oder kleine Wäscheklammern</a:t>
            </a:r>
          </a:p>
          <a:p>
            <a:pPr marL="1060450" lvl="1" indent="-342900">
              <a:lnSpc>
                <a:spcPct val="150000"/>
              </a:lnSpc>
              <a:buClr>
                <a:srgbClr val="B60B3C"/>
              </a:buClr>
              <a:buFont typeface="Wingdings" charset="2"/>
              <a:buChar char="ü"/>
            </a:pPr>
            <a:r>
              <a:rPr lang="de-DE" dirty="0" smtClean="0">
                <a:latin typeface="+mj-lt"/>
                <a:cs typeface="Avenir Light"/>
              </a:rPr>
              <a:t>Wenn einzeln: Markierung individuell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3601169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" y="6429375"/>
            <a:ext cx="9144000" cy="292100"/>
          </a:xfrm>
        </p:spPr>
        <p:txBody>
          <a:bodyPr>
            <a:normAutofit/>
          </a:bodyPr>
          <a:lstStyle/>
          <a:p>
            <a:r>
              <a:rPr lang="en-US" smtClean="0"/>
              <a:t>Gabriele Siebert | Dipl. Traumapädagogin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A822907-8A9D-4F6B-98F6-913902AD56B5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7" name="Gerade Verbindung 6"/>
          <p:cNvCxnSpPr/>
          <p:nvPr/>
        </p:nvCxnSpPr>
        <p:spPr>
          <a:xfrm>
            <a:off x="274320" y="985225"/>
            <a:ext cx="859345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76225" y="165100"/>
            <a:ext cx="8591550" cy="756625"/>
          </a:xfrm>
        </p:spPr>
        <p:txBody>
          <a:bodyPr>
            <a:noAutofit/>
          </a:bodyPr>
          <a:lstStyle/>
          <a:p>
            <a:pPr algn="ctr"/>
            <a:r>
              <a:rPr lang="de-DE" sz="2800" spc="70" dirty="0" smtClean="0"/>
              <a:t>Selbstwahrnehmung - Selbstregulation</a:t>
            </a:r>
            <a:endParaRPr lang="de-DE" sz="2800" spc="7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277814" y="986765"/>
            <a:ext cx="8588282" cy="461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lvl="1" indent="0">
              <a:lnSpc>
                <a:spcPct val="150000"/>
              </a:lnSpc>
              <a:buClr>
                <a:srgbClr val="B60B3C"/>
              </a:buClr>
              <a:buFont typeface="Arial" pitchFamily="34" charset="0"/>
              <a:buNone/>
            </a:pPr>
            <a:r>
              <a:rPr lang="de-DE" sz="3200" b="1" dirty="0" smtClean="0">
                <a:solidFill>
                  <a:srgbClr val="B60B3C"/>
                </a:solidFill>
                <a:latin typeface="+mj-lt"/>
                <a:cs typeface="Avenir Light"/>
              </a:rPr>
              <a:t>Unterstützende Hilfsmittel und Interventionen</a:t>
            </a:r>
          </a:p>
          <a:p>
            <a:pPr marL="295275" lvl="1" indent="0">
              <a:lnSpc>
                <a:spcPct val="150000"/>
              </a:lnSpc>
              <a:buClr>
                <a:srgbClr val="B60B3C"/>
              </a:buClr>
              <a:buFont typeface="Arial" pitchFamily="34" charset="0"/>
              <a:buNone/>
            </a:pPr>
            <a:r>
              <a:rPr lang="de-DE" b="1" dirty="0" smtClean="0">
                <a:solidFill>
                  <a:srgbClr val="B60B3C"/>
                </a:solidFill>
                <a:latin typeface="+mj-lt"/>
                <a:cs typeface="Avenir Light"/>
              </a:rPr>
              <a:t>A. Arbeit mit Skalen und soziometrischen Aufstellungen</a:t>
            </a:r>
          </a:p>
          <a:p>
            <a:pPr marL="295275" lvl="1" indent="0">
              <a:lnSpc>
                <a:spcPct val="150000"/>
              </a:lnSpc>
              <a:buClr>
                <a:srgbClr val="B60B3C"/>
              </a:buClr>
              <a:buFont typeface="Arial" pitchFamily="34" charset="0"/>
              <a:buNone/>
            </a:pPr>
            <a:r>
              <a:rPr lang="de-DE" b="1" dirty="0" smtClean="0">
                <a:solidFill>
                  <a:srgbClr val="B60B3C"/>
                </a:solidFill>
                <a:latin typeface="+mj-lt"/>
                <a:cs typeface="Avenir Light"/>
              </a:rPr>
              <a:t>Spannungsskala </a:t>
            </a:r>
          </a:p>
          <a:p>
            <a:pPr marL="717550" lvl="1" indent="0">
              <a:lnSpc>
                <a:spcPct val="150000"/>
              </a:lnSpc>
              <a:buClr>
                <a:schemeClr val="bg1"/>
              </a:buClr>
              <a:buFont typeface="Arial" pitchFamily="34" charset="0"/>
              <a:buNone/>
            </a:pPr>
            <a:r>
              <a:rPr lang="de-DE" i="1" dirty="0" smtClean="0">
                <a:latin typeface="+mj-lt"/>
                <a:cs typeface="Avenir Light"/>
              </a:rPr>
              <a:t>Material</a:t>
            </a:r>
          </a:p>
          <a:p>
            <a:pPr marL="1060450" lvl="1" indent="-342900">
              <a:lnSpc>
                <a:spcPct val="150000"/>
              </a:lnSpc>
              <a:buClr>
                <a:srgbClr val="B60B3C"/>
              </a:buClr>
              <a:buFont typeface="Wingdings" charset="2"/>
              <a:buChar char="ü"/>
            </a:pPr>
            <a:r>
              <a:rPr lang="de-DE" dirty="0" smtClean="0">
                <a:latin typeface="+mj-lt"/>
                <a:cs typeface="Avenir Light"/>
              </a:rPr>
              <a:t>1 Skala (laminiert, A3)</a:t>
            </a:r>
          </a:p>
          <a:p>
            <a:pPr marL="1060450" lvl="1" indent="-342900">
              <a:lnSpc>
                <a:spcPct val="150000"/>
              </a:lnSpc>
              <a:buClr>
                <a:srgbClr val="B60B3C"/>
              </a:buClr>
              <a:buFont typeface="Wingdings" charset="2"/>
              <a:buChar char="ü"/>
            </a:pPr>
            <a:r>
              <a:rPr lang="de-DE" dirty="0" smtClean="0">
                <a:latin typeface="+mj-lt"/>
                <a:cs typeface="Avenir Light"/>
              </a:rPr>
              <a:t>je ein Post-</a:t>
            </a:r>
            <a:r>
              <a:rPr lang="de-DE" dirty="0" err="1" smtClean="0">
                <a:latin typeface="+mj-lt"/>
                <a:cs typeface="Avenir Light"/>
              </a:rPr>
              <a:t>It</a:t>
            </a:r>
            <a:r>
              <a:rPr lang="de-DE" dirty="0" smtClean="0">
                <a:latin typeface="+mj-lt"/>
                <a:cs typeface="Avenir Light"/>
              </a:rPr>
              <a:t> mit Namen pro Person oder kleine Wäscheklammern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3601169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 descr="spannungsskal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1257" y="1686603"/>
            <a:ext cx="7823889" cy="4562706"/>
          </a:xfrm>
          <a:prstGeom prst="rect">
            <a:avLst/>
          </a:prstGeom>
          <a:noFill/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" y="6429375"/>
            <a:ext cx="9144000" cy="292100"/>
          </a:xfrm>
        </p:spPr>
        <p:txBody>
          <a:bodyPr>
            <a:normAutofit/>
          </a:bodyPr>
          <a:lstStyle/>
          <a:p>
            <a:r>
              <a:rPr lang="en-US" smtClean="0"/>
              <a:t>Gabriele Siebert | Dipl. Traumapädagogin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A822907-8A9D-4F6B-98F6-913902AD56B5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7" name="Gerade Verbindung 6"/>
          <p:cNvCxnSpPr/>
          <p:nvPr/>
        </p:nvCxnSpPr>
        <p:spPr>
          <a:xfrm>
            <a:off x="274320" y="985225"/>
            <a:ext cx="859345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76225" y="165100"/>
            <a:ext cx="8591550" cy="756625"/>
          </a:xfrm>
        </p:spPr>
        <p:txBody>
          <a:bodyPr>
            <a:noAutofit/>
          </a:bodyPr>
          <a:lstStyle/>
          <a:p>
            <a:r>
              <a:rPr lang="de-DE" sz="2800" spc="70" dirty="0" smtClean="0"/>
              <a:t>Selbstwahrnehmung - Selbstregulation</a:t>
            </a:r>
            <a:endParaRPr lang="de-DE" sz="2800" spc="70" dirty="0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308" y="4777871"/>
            <a:ext cx="1927606" cy="1111609"/>
          </a:xfrm>
          <a:prstGeom prst="rect">
            <a:avLst/>
          </a:prstGeom>
        </p:spPr>
      </p:pic>
      <p:pic>
        <p:nvPicPr>
          <p:cNvPr id="11" name="Bild 10" descr="nerve-clipart-toonvectors-17344-14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49234" y="602122"/>
            <a:ext cx="1084481" cy="1084481"/>
          </a:xfrm>
          <a:prstGeom prst="rect">
            <a:avLst/>
          </a:prstGeom>
          <a:ln w="12700" cmpd="sng">
            <a:solidFill>
              <a:schemeClr val="bg2"/>
            </a:solidFill>
          </a:ln>
          <a:effectLst/>
        </p:spPr>
      </p:pic>
      <p:sp>
        <p:nvSpPr>
          <p:cNvPr id="12" name="Textfeld 11"/>
          <p:cNvSpPr txBox="1"/>
          <p:nvPr/>
        </p:nvSpPr>
        <p:spPr>
          <a:xfrm rot="16200000">
            <a:off x="7692673" y="4757839"/>
            <a:ext cx="211837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venir Light"/>
                <a:cs typeface="Avenir Light"/>
              </a:rPr>
              <a:t>Bildquelle: www.clipartpanda.com</a:t>
            </a:r>
            <a:endParaRPr lang="de-DE" sz="1000" dirty="0">
              <a:latin typeface="Avenir Light"/>
              <a:cs typeface="Avenir Light"/>
            </a:endParaRPr>
          </a:p>
          <a:p>
            <a:r>
              <a:rPr lang="de-DE" sz="1000" dirty="0" smtClean="0">
                <a:latin typeface="Avenir Light"/>
                <a:cs typeface="Avenir Light"/>
              </a:rPr>
              <a:t>und </a:t>
            </a:r>
            <a:r>
              <a:rPr lang="de-DE" sz="1000" dirty="0" err="1" smtClean="0">
                <a:latin typeface="Avenir Light"/>
                <a:cs typeface="Avenir Light"/>
              </a:rPr>
              <a:t>www.disneyclips.com</a:t>
            </a:r>
            <a:endParaRPr lang="de-DE" sz="1000" dirty="0" smtClean="0">
              <a:latin typeface="Avenir Light"/>
              <a:cs typeface="Avenir Light"/>
            </a:endParaRPr>
          </a:p>
          <a:p>
            <a:endParaRPr lang="de-DE" sz="900" dirty="0">
              <a:latin typeface="Avenir Light"/>
              <a:cs typeface="Avenir Ligh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-17380" y="4228392"/>
            <a:ext cx="31032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8000"/>
                </a:solidFill>
                <a:latin typeface="Avenir Light"/>
                <a:cs typeface="Avenir Light"/>
              </a:rPr>
              <a:t>1 – 3   Spannung etwas erhöhen</a:t>
            </a:r>
          </a:p>
          <a:p>
            <a:r>
              <a:rPr lang="de-DE" sz="1600" b="1" dirty="0">
                <a:solidFill>
                  <a:srgbClr val="008000"/>
                </a:solidFill>
                <a:latin typeface="Avenir Light"/>
                <a:cs typeface="Avenir Light"/>
              </a:rPr>
              <a:t> </a:t>
            </a:r>
            <a:r>
              <a:rPr lang="de-DE" sz="1600" b="1" dirty="0" smtClean="0">
                <a:solidFill>
                  <a:srgbClr val="008000"/>
                </a:solidFill>
                <a:latin typeface="Avenir Light"/>
                <a:cs typeface="Avenir Light"/>
              </a:rPr>
              <a:t>          oder erhalten</a:t>
            </a:r>
            <a:endParaRPr lang="de-DE" sz="1600" b="1" dirty="0">
              <a:solidFill>
                <a:srgbClr val="008000"/>
              </a:solidFill>
              <a:latin typeface="Avenir Light"/>
              <a:cs typeface="Avenir Ligh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072937" y="2963906"/>
            <a:ext cx="3257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6600"/>
                </a:solidFill>
                <a:latin typeface="Avenir Light"/>
                <a:cs typeface="Avenir Light"/>
              </a:rPr>
              <a:t>4 – 7   Anspannung – Beruhigung </a:t>
            </a:r>
            <a:endParaRPr lang="de-DE" sz="1600" b="1" dirty="0">
              <a:solidFill>
                <a:srgbClr val="FF6600"/>
              </a:solidFill>
              <a:latin typeface="Avenir Light"/>
              <a:cs typeface="Avenir Ligh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413534" y="1749102"/>
            <a:ext cx="4469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venir Light"/>
                <a:cs typeface="Avenir Light"/>
              </a:rPr>
              <a:t>8 – 10   Hochspannung </a:t>
            </a:r>
            <a:r>
              <a:rPr lang="de-DE" sz="1600" b="1" dirty="0">
                <a:solidFill>
                  <a:srgbClr val="FF0000"/>
                </a:solidFill>
                <a:latin typeface="Avenir Light"/>
                <a:cs typeface="Avenir Light"/>
              </a:rPr>
              <a:t>– Spannung </a:t>
            </a:r>
            <a:r>
              <a:rPr lang="de-DE" sz="1600" b="1" dirty="0" smtClean="0">
                <a:solidFill>
                  <a:srgbClr val="FF0000"/>
                </a:solidFill>
                <a:latin typeface="Avenir Light"/>
                <a:cs typeface="Avenir Light"/>
              </a:rPr>
              <a:t>abbauen</a:t>
            </a:r>
            <a:endParaRPr lang="de-DE" sz="1600" b="1" dirty="0">
              <a:solidFill>
                <a:srgbClr val="FF0000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3717398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" y="6429375"/>
            <a:ext cx="9144000" cy="292100"/>
          </a:xfrm>
        </p:spPr>
        <p:txBody>
          <a:bodyPr>
            <a:normAutofit/>
          </a:bodyPr>
          <a:lstStyle/>
          <a:p>
            <a:r>
              <a:rPr lang="en-US" smtClean="0"/>
              <a:t>Gabriele Siebert | Dipl. Traumapädagogin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A822907-8A9D-4F6B-98F6-913902AD56B5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7" name="Gerade Verbindung 6"/>
          <p:cNvCxnSpPr/>
          <p:nvPr/>
        </p:nvCxnSpPr>
        <p:spPr>
          <a:xfrm>
            <a:off x="274320" y="985225"/>
            <a:ext cx="859345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76225" y="165100"/>
            <a:ext cx="8591550" cy="756625"/>
          </a:xfrm>
        </p:spPr>
        <p:txBody>
          <a:bodyPr>
            <a:noAutofit/>
          </a:bodyPr>
          <a:lstStyle/>
          <a:p>
            <a:pPr algn="ctr"/>
            <a:r>
              <a:rPr lang="de-DE" sz="2800" spc="70" dirty="0" smtClean="0"/>
              <a:t>Selbstwahrnehmung - Selbstregulation</a:t>
            </a:r>
            <a:endParaRPr lang="de-DE" sz="2800" spc="70" dirty="0"/>
          </a:p>
        </p:txBody>
      </p:sp>
      <p:sp>
        <p:nvSpPr>
          <p:cNvPr id="8" name="Inhaltsplatzhalter 2"/>
          <p:cNvSpPr>
            <a:spLocks noGrp="1"/>
          </p:cNvSpPr>
          <p:nvPr>
            <p:ph idx="4294967295"/>
          </p:nvPr>
        </p:nvSpPr>
        <p:spPr>
          <a:xfrm>
            <a:off x="407332" y="1447805"/>
            <a:ext cx="8458763" cy="4610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5275" lvl="1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de-DE" b="1" dirty="0" smtClean="0">
                <a:solidFill>
                  <a:srgbClr val="B60B3C"/>
                </a:solidFill>
                <a:latin typeface="+mj-lt"/>
                <a:cs typeface="Avenir Light"/>
              </a:rPr>
              <a:t>Spannungsskala für Kinder </a:t>
            </a:r>
          </a:p>
          <a:p>
            <a:pPr marL="638175" lvl="1" indent="-342900">
              <a:lnSpc>
                <a:spcPct val="150000"/>
              </a:lnSpc>
              <a:buClr>
                <a:srgbClr val="B60B3C"/>
              </a:buClr>
              <a:buFont typeface="Wingdings" charset="2"/>
              <a:buChar char="Ø"/>
            </a:pPr>
            <a:r>
              <a:rPr lang="de-DE" sz="2400" dirty="0" smtClean="0">
                <a:solidFill>
                  <a:schemeClr val="tx1"/>
                </a:solidFill>
                <a:latin typeface="+mj-lt"/>
                <a:cs typeface="Avenir Light"/>
              </a:rPr>
              <a:t>Durchführung: Wie entspannt oder angespannt bist du gerade?</a:t>
            </a:r>
            <a:endParaRPr lang="de-DE" sz="2400" dirty="0">
              <a:solidFill>
                <a:schemeClr val="tx1"/>
              </a:solidFill>
              <a:cs typeface="Avenir Light"/>
            </a:endParaRPr>
          </a:p>
          <a:p>
            <a:pPr marL="638175" lvl="1" indent="-342900">
              <a:lnSpc>
                <a:spcPct val="150000"/>
              </a:lnSpc>
              <a:buClr>
                <a:srgbClr val="B60B3C"/>
              </a:buClr>
              <a:buFont typeface="Wingdings" charset="2"/>
              <a:buChar char="Ø"/>
            </a:pPr>
            <a:r>
              <a:rPr lang="de-DE" sz="2400" dirty="0" smtClean="0">
                <a:solidFill>
                  <a:schemeClr val="tx1"/>
                </a:solidFill>
                <a:cs typeface="Avenir Light"/>
              </a:rPr>
              <a:t>Kinder</a:t>
            </a:r>
            <a:r>
              <a:rPr lang="de-DE" sz="2400" dirty="0">
                <a:solidFill>
                  <a:schemeClr val="tx1"/>
                </a:solidFill>
                <a:cs typeface="Avenir Light"/>
              </a:rPr>
              <a:t>/Jugendliche positionieren ihr Post-</a:t>
            </a:r>
            <a:r>
              <a:rPr lang="de-DE" sz="2400" dirty="0" err="1">
                <a:solidFill>
                  <a:schemeClr val="tx1"/>
                </a:solidFill>
                <a:cs typeface="Avenir Light"/>
              </a:rPr>
              <a:t>it</a:t>
            </a:r>
            <a:r>
              <a:rPr lang="de-DE" sz="2400" dirty="0">
                <a:solidFill>
                  <a:schemeClr val="tx1"/>
                </a:solidFill>
                <a:cs typeface="Avenir Light"/>
              </a:rPr>
              <a:t> in der Skala auf der jeweiligen </a:t>
            </a:r>
            <a:r>
              <a:rPr lang="de-DE" sz="2400" dirty="0" smtClean="0">
                <a:solidFill>
                  <a:schemeClr val="tx1"/>
                </a:solidFill>
                <a:cs typeface="Avenir Light"/>
              </a:rPr>
              <a:t>Stufe</a:t>
            </a:r>
          </a:p>
          <a:p>
            <a:pPr marL="638175" lvl="1" indent="-342900">
              <a:lnSpc>
                <a:spcPct val="150000"/>
              </a:lnSpc>
              <a:buClr>
                <a:srgbClr val="B60B3C"/>
              </a:buClr>
              <a:buFont typeface="Wingdings" charset="2"/>
              <a:buChar char="Ø"/>
            </a:pPr>
            <a:r>
              <a:rPr lang="de-DE" sz="2400" dirty="0" smtClean="0">
                <a:solidFill>
                  <a:srgbClr val="2E2224"/>
                </a:solidFill>
                <a:cs typeface="Avenir Light"/>
              </a:rPr>
              <a:t>Frage</a:t>
            </a:r>
            <a:r>
              <a:rPr lang="de-DE" sz="2400" dirty="0">
                <a:solidFill>
                  <a:srgbClr val="2E2224"/>
                </a:solidFill>
                <a:cs typeface="Avenir Light"/>
              </a:rPr>
              <a:t>: Was brauchst du, damit du eine Stufe weiter</a:t>
            </a:r>
            <a:r>
              <a:rPr lang="de-DE" sz="2400" dirty="0" smtClean="0">
                <a:solidFill>
                  <a:srgbClr val="2E2224"/>
                </a:solidFill>
                <a:cs typeface="Avenir Light"/>
              </a:rPr>
              <a:t> hinunter/hinauf </a:t>
            </a:r>
            <a:r>
              <a:rPr lang="de-DE" sz="2400" dirty="0">
                <a:solidFill>
                  <a:srgbClr val="2E2224"/>
                </a:solidFill>
                <a:cs typeface="Avenir Light"/>
              </a:rPr>
              <a:t>kommen kannst?</a:t>
            </a:r>
          </a:p>
          <a:p>
            <a:pPr marL="638175" lvl="1" indent="-342900">
              <a:lnSpc>
                <a:spcPct val="150000"/>
              </a:lnSpc>
              <a:buClr>
                <a:srgbClr val="B60B3C"/>
              </a:buClr>
              <a:buFont typeface="Wingdings" charset="2"/>
              <a:buChar char="Ø"/>
            </a:pPr>
            <a:endParaRPr lang="de-DE" sz="2400" dirty="0">
              <a:solidFill>
                <a:schemeClr val="tx1"/>
              </a:solidFill>
              <a:cs typeface="Avenir Light"/>
            </a:endParaRPr>
          </a:p>
          <a:p>
            <a:pPr marL="638175" lvl="1" indent="-342900">
              <a:lnSpc>
                <a:spcPct val="150000"/>
              </a:lnSpc>
              <a:buClr>
                <a:srgbClr val="B60B3C"/>
              </a:buClr>
              <a:buFont typeface="Wingdings" charset="2"/>
              <a:buChar char="Ø"/>
            </a:pPr>
            <a:endParaRPr lang="de-DE" sz="2400" dirty="0" smtClean="0">
              <a:solidFill>
                <a:schemeClr val="tx1"/>
              </a:solidFill>
              <a:latin typeface="+mj-lt"/>
              <a:cs typeface="Avenir Light"/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32495" y="5073291"/>
            <a:ext cx="1927606" cy="111160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018325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" y="6429375"/>
            <a:ext cx="9144000" cy="292100"/>
          </a:xfrm>
        </p:spPr>
        <p:txBody>
          <a:bodyPr>
            <a:normAutofit/>
          </a:bodyPr>
          <a:lstStyle/>
          <a:p>
            <a:r>
              <a:rPr lang="en-US" smtClean="0"/>
              <a:t>Gabriele Siebert | Dipl. Traumapädagogin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A822907-8A9D-4F6B-98F6-913902AD56B5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7" name="Gerade Verbindung 6"/>
          <p:cNvCxnSpPr/>
          <p:nvPr/>
        </p:nvCxnSpPr>
        <p:spPr>
          <a:xfrm>
            <a:off x="274320" y="985225"/>
            <a:ext cx="859345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76225" y="165100"/>
            <a:ext cx="8591550" cy="756625"/>
          </a:xfrm>
        </p:spPr>
        <p:txBody>
          <a:bodyPr>
            <a:noAutofit/>
          </a:bodyPr>
          <a:lstStyle/>
          <a:p>
            <a:pPr algn="ctr"/>
            <a:r>
              <a:rPr lang="de-DE" sz="2800" spc="70" dirty="0" smtClean="0"/>
              <a:t>Selbstwahrnehmung - Selbstregulation</a:t>
            </a:r>
            <a:endParaRPr lang="de-DE" sz="2800" spc="70" dirty="0"/>
          </a:p>
        </p:txBody>
      </p:sp>
      <p:sp>
        <p:nvSpPr>
          <p:cNvPr id="8" name="Inhaltsplatzhalter 2"/>
          <p:cNvSpPr>
            <a:spLocks noGrp="1"/>
          </p:cNvSpPr>
          <p:nvPr>
            <p:ph idx="4294967295"/>
          </p:nvPr>
        </p:nvSpPr>
        <p:spPr>
          <a:xfrm>
            <a:off x="407332" y="1574800"/>
            <a:ext cx="8458763" cy="4610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5275" lvl="1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de-DE" b="1" dirty="0" smtClean="0">
                <a:solidFill>
                  <a:srgbClr val="B60B3C"/>
                </a:solidFill>
                <a:latin typeface="+mj-lt"/>
                <a:cs typeface="Avenir Light"/>
              </a:rPr>
              <a:t>Spannungsskala für Kinder </a:t>
            </a:r>
          </a:p>
          <a:p>
            <a:pPr marL="638175" lvl="1" indent="-342900">
              <a:lnSpc>
                <a:spcPct val="150000"/>
              </a:lnSpc>
              <a:buClr>
                <a:srgbClr val="B60B3C"/>
              </a:buClr>
              <a:buFont typeface="Wingdings" charset="2"/>
              <a:buChar char="Ø"/>
            </a:pPr>
            <a:r>
              <a:rPr lang="de-DE" sz="2400" dirty="0" smtClean="0">
                <a:solidFill>
                  <a:schemeClr val="tx1"/>
                </a:solidFill>
                <a:latin typeface="+mj-lt"/>
                <a:cs typeface="Avenir Light"/>
              </a:rPr>
              <a:t>NOTFALLKOFFER einsetzen!</a:t>
            </a:r>
          </a:p>
          <a:p>
            <a:pPr marL="638175" lvl="1" indent="-342900">
              <a:lnSpc>
                <a:spcPct val="150000"/>
              </a:lnSpc>
              <a:buClr>
                <a:srgbClr val="B60B3C"/>
              </a:buClr>
              <a:buFont typeface="Wingdings" charset="2"/>
              <a:buChar char="Ø"/>
            </a:pPr>
            <a:r>
              <a:rPr lang="de-DE" sz="2400" dirty="0" smtClean="0">
                <a:solidFill>
                  <a:schemeClr val="tx1"/>
                </a:solidFill>
                <a:latin typeface="+mj-lt"/>
                <a:cs typeface="Avenir Light"/>
              </a:rPr>
              <a:t>Die Spannungsskala ist </a:t>
            </a:r>
            <a:r>
              <a:rPr lang="de-DE" sz="2400" dirty="0">
                <a:solidFill>
                  <a:schemeClr val="tx1"/>
                </a:solidFill>
                <a:latin typeface="+mj-lt"/>
                <a:cs typeface="Avenir Light"/>
              </a:rPr>
              <a:t>ein Instrument zur</a:t>
            </a:r>
            <a:r>
              <a:rPr lang="de-DE" sz="2400" dirty="0" smtClean="0">
                <a:solidFill>
                  <a:schemeClr val="tx1"/>
                </a:solidFill>
                <a:latin typeface="+mj-lt"/>
                <a:cs typeface="Avenir Light"/>
              </a:rPr>
              <a:t> Selbstregulation: Entwicklung </a:t>
            </a:r>
            <a:r>
              <a:rPr lang="de-DE" sz="2400" dirty="0">
                <a:solidFill>
                  <a:schemeClr val="tx1"/>
                </a:solidFill>
                <a:latin typeface="+mj-lt"/>
                <a:cs typeface="Avenir Light"/>
              </a:rPr>
              <a:t>von</a:t>
            </a:r>
            <a:r>
              <a:rPr lang="de-DE" sz="2400" dirty="0" smtClean="0">
                <a:solidFill>
                  <a:schemeClr val="tx1"/>
                </a:solidFill>
                <a:latin typeface="+mj-lt"/>
                <a:cs typeface="Avenir Light"/>
              </a:rPr>
              <a:t> Selbstwahrnehmung </a:t>
            </a:r>
            <a:r>
              <a:rPr lang="de-DE" sz="2400" dirty="0">
                <a:solidFill>
                  <a:schemeClr val="tx1"/>
                </a:solidFill>
                <a:latin typeface="+mj-lt"/>
                <a:cs typeface="Avenir Light"/>
              </a:rPr>
              <a:t>und </a:t>
            </a:r>
            <a:r>
              <a:rPr lang="de-DE" sz="2400" dirty="0" smtClean="0">
                <a:solidFill>
                  <a:schemeClr val="tx1"/>
                </a:solidFill>
                <a:latin typeface="+mj-lt"/>
                <a:cs typeface="Avenir Light"/>
              </a:rPr>
              <a:t>Selbstermächtigung</a:t>
            </a:r>
            <a:endParaRPr lang="de-DE" sz="2400" dirty="0">
              <a:solidFill>
                <a:schemeClr val="tx1"/>
              </a:solidFill>
              <a:latin typeface="+mj-lt"/>
              <a:cs typeface="Avenir Light"/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97499" y="4807857"/>
            <a:ext cx="1927606" cy="111160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0986034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" y="6429375"/>
            <a:ext cx="9144000" cy="292100"/>
          </a:xfrm>
        </p:spPr>
        <p:txBody>
          <a:bodyPr>
            <a:normAutofit/>
          </a:bodyPr>
          <a:lstStyle/>
          <a:p>
            <a:r>
              <a:rPr lang="en-US" smtClean="0"/>
              <a:t>Gabriele Siebert | Dipl. Traumapädagogin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A822907-8A9D-4F6B-98F6-913902AD56B5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7" name="Gerade Verbindung 6"/>
          <p:cNvCxnSpPr/>
          <p:nvPr/>
        </p:nvCxnSpPr>
        <p:spPr>
          <a:xfrm>
            <a:off x="274320" y="985225"/>
            <a:ext cx="859345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76225" y="165100"/>
            <a:ext cx="8591550" cy="756625"/>
          </a:xfrm>
        </p:spPr>
        <p:txBody>
          <a:bodyPr>
            <a:noAutofit/>
          </a:bodyPr>
          <a:lstStyle/>
          <a:p>
            <a:pPr algn="ctr"/>
            <a:r>
              <a:rPr lang="de-DE" sz="2800" spc="70" dirty="0" smtClean="0"/>
              <a:t>Selbstwahrnehmung - Selbstregulation</a:t>
            </a:r>
            <a:endParaRPr lang="de-DE" sz="2800" spc="70" dirty="0"/>
          </a:p>
        </p:txBody>
      </p:sp>
      <p:sp>
        <p:nvSpPr>
          <p:cNvPr id="8" name="Inhaltsplatzhalter 2"/>
          <p:cNvSpPr>
            <a:spLocks noGrp="1"/>
          </p:cNvSpPr>
          <p:nvPr>
            <p:ph idx="4294967295"/>
          </p:nvPr>
        </p:nvSpPr>
        <p:spPr>
          <a:xfrm>
            <a:off x="274320" y="1435100"/>
            <a:ext cx="8591776" cy="5159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5275" lvl="1" indent="0">
              <a:lnSpc>
                <a:spcPct val="150000"/>
              </a:lnSpc>
              <a:buNone/>
            </a:pPr>
            <a:endParaRPr lang="de-DE" b="1" dirty="0" smtClean="0">
              <a:latin typeface="Avenir Light"/>
              <a:cs typeface="Avenir Light"/>
            </a:endParaRPr>
          </a:p>
          <a:p>
            <a:pPr marL="539750" lvl="1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de-DE" b="1" dirty="0" smtClean="0">
                <a:solidFill>
                  <a:srgbClr val="B60B3C"/>
                </a:solidFill>
                <a:latin typeface="+mj-lt"/>
                <a:cs typeface="Avenir Light"/>
              </a:rPr>
              <a:t>Notfallkoffer</a:t>
            </a:r>
          </a:p>
          <a:p>
            <a:pPr marL="1081088" lvl="1" indent="-1588">
              <a:lnSpc>
                <a:spcPct val="150000"/>
              </a:lnSpc>
              <a:buClr>
                <a:schemeClr val="bg1"/>
              </a:buClr>
              <a:buNone/>
            </a:pPr>
            <a:r>
              <a:rPr lang="de-DE" dirty="0" smtClean="0">
                <a:solidFill>
                  <a:schemeClr val="tx1"/>
                </a:solidFill>
                <a:latin typeface="+mj-lt"/>
                <a:cs typeface="Avenir Light"/>
              </a:rPr>
              <a:t>Voraussetzung</a:t>
            </a:r>
            <a:r>
              <a:rPr lang="de-DE" dirty="0">
                <a:solidFill>
                  <a:schemeClr val="tx1"/>
                </a:solidFill>
                <a:latin typeface="+mj-lt"/>
                <a:cs typeface="Avenir Light"/>
              </a:rPr>
              <a:t>: </a:t>
            </a:r>
            <a:r>
              <a:rPr lang="de-DE" dirty="0" smtClean="0">
                <a:solidFill>
                  <a:schemeClr val="tx1"/>
                </a:solidFill>
                <a:latin typeface="+mj-lt"/>
                <a:cs typeface="Avenir Light"/>
              </a:rPr>
              <a:t>geübt im Umgang </a:t>
            </a:r>
            <a:r>
              <a:rPr lang="de-DE" dirty="0">
                <a:solidFill>
                  <a:schemeClr val="tx1"/>
                </a:solidFill>
                <a:latin typeface="+mj-lt"/>
                <a:cs typeface="Avenir Light"/>
              </a:rPr>
              <a:t>mit </a:t>
            </a:r>
            <a:r>
              <a:rPr lang="de-DE" dirty="0" smtClean="0">
                <a:solidFill>
                  <a:schemeClr val="tx1"/>
                </a:solidFill>
                <a:latin typeface="+mj-lt"/>
                <a:cs typeface="Avenir Light"/>
              </a:rPr>
              <a:t>der Spannungsskala!</a:t>
            </a:r>
          </a:p>
          <a:p>
            <a:pPr marL="1081088" lvl="1" indent="-1588">
              <a:lnSpc>
                <a:spcPct val="150000"/>
              </a:lnSpc>
              <a:buClr>
                <a:schemeClr val="bg1"/>
              </a:buClr>
              <a:buNone/>
            </a:pPr>
            <a:endParaRPr lang="de-DE" dirty="0">
              <a:solidFill>
                <a:schemeClr val="tx1"/>
              </a:solidFill>
              <a:latin typeface="+mj-lt"/>
              <a:cs typeface="Avenir Light"/>
            </a:endParaRPr>
          </a:p>
          <a:p>
            <a:pPr marL="1081088" lvl="1" indent="-1588">
              <a:lnSpc>
                <a:spcPct val="150000"/>
              </a:lnSpc>
              <a:buClr>
                <a:schemeClr val="bg1"/>
              </a:buClr>
              <a:buNone/>
            </a:pPr>
            <a:r>
              <a:rPr lang="de-DE" b="1" dirty="0" smtClean="0">
                <a:solidFill>
                  <a:srgbClr val="B60B3C"/>
                </a:solidFill>
                <a:latin typeface="+mj-lt"/>
                <a:cs typeface="Avenir Light"/>
              </a:rPr>
              <a:t>Empfehlung: </a:t>
            </a:r>
            <a:r>
              <a:rPr lang="de-DE" dirty="0" smtClean="0">
                <a:solidFill>
                  <a:schemeClr val="tx1"/>
                </a:solidFill>
                <a:latin typeface="+mj-lt"/>
                <a:cs typeface="Avenir Light"/>
              </a:rPr>
              <a:t>Vielleicht möchten Sie gemeinsam mit Ihren Teammitgliedern einen Notfallkoffer für sich und Ihre KollegInnen installieren? Oder in Ihrer Familie?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490214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" y="6429375"/>
            <a:ext cx="9144000" cy="292100"/>
          </a:xfrm>
        </p:spPr>
        <p:txBody>
          <a:bodyPr>
            <a:normAutofit/>
          </a:bodyPr>
          <a:lstStyle/>
          <a:p>
            <a:r>
              <a:rPr lang="en-US" smtClean="0"/>
              <a:t>Gabriele Siebert | Dipl. Traumapädagogin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A822907-8A9D-4F6B-98F6-913902AD56B5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7" name="Gerade Verbindung 6"/>
          <p:cNvCxnSpPr/>
          <p:nvPr/>
        </p:nvCxnSpPr>
        <p:spPr>
          <a:xfrm>
            <a:off x="274320" y="985225"/>
            <a:ext cx="859345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76225" y="165100"/>
            <a:ext cx="8591550" cy="756625"/>
          </a:xfrm>
        </p:spPr>
        <p:txBody>
          <a:bodyPr>
            <a:noAutofit/>
          </a:bodyPr>
          <a:lstStyle/>
          <a:p>
            <a:pPr algn="ctr"/>
            <a:r>
              <a:rPr lang="de-DE" sz="2800" spc="70" dirty="0" smtClean="0"/>
              <a:t>Selbstwahrnehmung - Selbstregulation</a:t>
            </a:r>
            <a:endParaRPr lang="de-DE" sz="2800" spc="70" dirty="0"/>
          </a:p>
        </p:txBody>
      </p:sp>
      <p:sp>
        <p:nvSpPr>
          <p:cNvPr id="8" name="Inhaltsplatzhalter 2"/>
          <p:cNvSpPr>
            <a:spLocks noGrp="1"/>
          </p:cNvSpPr>
          <p:nvPr>
            <p:ph idx="4294967295"/>
          </p:nvPr>
        </p:nvSpPr>
        <p:spPr>
          <a:xfrm>
            <a:off x="274319" y="1435100"/>
            <a:ext cx="8591775" cy="5159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5275" lvl="1" indent="0">
              <a:lnSpc>
                <a:spcPct val="150000"/>
              </a:lnSpc>
              <a:buNone/>
            </a:pPr>
            <a:endParaRPr lang="de-DE" b="1" dirty="0" smtClean="0">
              <a:latin typeface="Avenir Light"/>
              <a:cs typeface="Avenir Light"/>
            </a:endParaRPr>
          </a:p>
          <a:p>
            <a:pPr marL="295275" lvl="1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de-DE" b="1" dirty="0" smtClean="0">
                <a:solidFill>
                  <a:srgbClr val="B60B3C"/>
                </a:solidFill>
                <a:latin typeface="+mj-lt"/>
                <a:cs typeface="Avenir Light"/>
              </a:rPr>
              <a:t>Notfallkoffer</a:t>
            </a:r>
          </a:p>
          <a:p>
            <a:pPr marL="712788" lvl="2" indent="-355600">
              <a:lnSpc>
                <a:spcPct val="150000"/>
              </a:lnSpc>
              <a:buClr>
                <a:srgbClr val="B60B3C"/>
              </a:buClr>
              <a:buFont typeface="Wingdings" charset="2"/>
              <a:buChar char="Ø"/>
            </a:pPr>
            <a:r>
              <a:rPr lang="de-DE" dirty="0" smtClean="0">
                <a:solidFill>
                  <a:srgbClr val="B60B3C"/>
                </a:solidFill>
                <a:latin typeface="+mj-lt"/>
                <a:cs typeface="Avenir Light"/>
              </a:rPr>
              <a:t>Ziel: </a:t>
            </a:r>
            <a:r>
              <a:rPr lang="de-DE" dirty="0" smtClean="0">
                <a:latin typeface="+mj-lt"/>
                <a:cs typeface="Avenir Light"/>
              </a:rPr>
              <a:t>Im Falle von steigender Anspannung oder fehlender Spannung sollen sich die betreffenden Personen etwas aus dem Koffer nehmen, das sie beruhigt und ins Hier und Jetzt zurückführt.</a:t>
            </a:r>
            <a:r>
              <a:rPr lang="de-DE" b="1" dirty="0" smtClean="0">
                <a:solidFill>
                  <a:srgbClr val="B60B3C"/>
                </a:solidFill>
                <a:latin typeface="+mj-lt"/>
                <a:cs typeface="Avenir Light"/>
              </a:rPr>
              <a:t>*</a:t>
            </a:r>
          </a:p>
          <a:p>
            <a:pPr marL="712788" lvl="2" indent="-355600">
              <a:lnSpc>
                <a:spcPct val="150000"/>
              </a:lnSpc>
              <a:buClr>
                <a:srgbClr val="B60B3C"/>
              </a:buClr>
              <a:buFont typeface="Wingdings" charset="2"/>
              <a:buChar char="Ø"/>
            </a:pPr>
            <a:r>
              <a:rPr lang="de-DE" dirty="0" smtClean="0">
                <a:latin typeface="+mj-lt"/>
                <a:cs typeface="Avenir Light"/>
              </a:rPr>
              <a:t>anfangs mit Erinnerung durch andere</a:t>
            </a:r>
          </a:p>
          <a:p>
            <a:pPr marL="712788" lvl="2" indent="-355600">
              <a:lnSpc>
                <a:spcPct val="150000"/>
              </a:lnSpc>
              <a:buClr>
                <a:srgbClr val="B60B3C"/>
              </a:buClr>
              <a:buFont typeface="Wingdings" charset="2"/>
              <a:buChar char="Ø"/>
            </a:pPr>
            <a:r>
              <a:rPr lang="de-DE" dirty="0" smtClean="0">
                <a:latin typeface="+mj-lt"/>
                <a:cs typeface="Avenir Light"/>
              </a:rPr>
              <a:t> zunehmend selbstständig</a:t>
            </a:r>
          </a:p>
          <a:p>
            <a:pPr marL="357188" lvl="2" indent="0">
              <a:lnSpc>
                <a:spcPct val="150000"/>
              </a:lnSpc>
              <a:buClr>
                <a:srgbClr val="B60B3C"/>
              </a:buClr>
              <a:buNone/>
            </a:pPr>
            <a:endParaRPr lang="de-DE" dirty="0">
              <a:latin typeface="+mj-lt"/>
              <a:cs typeface="Avenir Light"/>
            </a:endParaRPr>
          </a:p>
          <a:p>
            <a:pPr marL="357188" lvl="2" indent="0">
              <a:lnSpc>
                <a:spcPct val="150000"/>
              </a:lnSpc>
              <a:buClr>
                <a:srgbClr val="B60B3C"/>
              </a:buClr>
              <a:buNone/>
            </a:pPr>
            <a:endParaRPr lang="de-DE" dirty="0" smtClean="0">
              <a:latin typeface="+mj-lt"/>
              <a:cs typeface="Avenir Light"/>
            </a:endParaRPr>
          </a:p>
          <a:p>
            <a:pPr marL="357188" lvl="2" indent="0">
              <a:lnSpc>
                <a:spcPct val="150000"/>
              </a:lnSpc>
              <a:buClr>
                <a:srgbClr val="B60B3C"/>
              </a:buClr>
              <a:buNone/>
            </a:pPr>
            <a:r>
              <a:rPr lang="de-DE" sz="1600" dirty="0">
                <a:solidFill>
                  <a:srgbClr val="B60B3C"/>
                </a:solidFill>
                <a:cs typeface="Avenir Light"/>
              </a:rPr>
              <a:t>* Voraussetzung: geübt im Umgang mit der Spannungsskala!</a:t>
            </a:r>
          </a:p>
          <a:p>
            <a:pPr marL="357188" lvl="2" indent="0">
              <a:lnSpc>
                <a:spcPct val="150000"/>
              </a:lnSpc>
              <a:buClr>
                <a:srgbClr val="B60B3C"/>
              </a:buClr>
              <a:buNone/>
            </a:pPr>
            <a:endParaRPr lang="de-DE" dirty="0" smtClean="0">
              <a:latin typeface="+mj-lt"/>
              <a:cs typeface="Avenir Ligh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5221815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0" y="6439296"/>
            <a:ext cx="9143999" cy="292100"/>
          </a:xfrm>
        </p:spPr>
        <p:txBody>
          <a:bodyPr>
            <a:normAutofit/>
          </a:bodyPr>
          <a:lstStyle/>
          <a:p>
            <a:r>
              <a:rPr lang="en-US" smtClean="0"/>
              <a:t>Gabriele Siebert | Dipl. Traumapädagogin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A822907-8A9D-4F6B-98F6-913902AD56B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74320" y="1024723"/>
            <a:ext cx="8595360" cy="5404652"/>
          </a:xfrm>
        </p:spPr>
        <p:txBody>
          <a:bodyPr/>
          <a:lstStyle/>
          <a:p>
            <a:pPr marL="0" indent="0" algn="ctr">
              <a:buNone/>
            </a:pPr>
            <a:endParaRPr lang="de-DE" sz="1400" dirty="0" smtClean="0">
              <a:solidFill>
                <a:srgbClr val="2E2224"/>
              </a:solidFill>
            </a:endParaRPr>
          </a:p>
          <a:p>
            <a:pPr marL="0" indent="0" algn="ctr">
              <a:buNone/>
            </a:pPr>
            <a:endParaRPr lang="de-DE" sz="1400" dirty="0">
              <a:solidFill>
                <a:srgbClr val="2E2224"/>
              </a:solidFill>
            </a:endParaRPr>
          </a:p>
          <a:p>
            <a:pPr marL="0" indent="0" algn="ctr">
              <a:buNone/>
            </a:pPr>
            <a:endParaRPr lang="de-DE" sz="1400" dirty="0" smtClean="0">
              <a:solidFill>
                <a:srgbClr val="2E2224"/>
              </a:solidFill>
            </a:endParaRPr>
          </a:p>
          <a:p>
            <a:pPr marL="0" indent="0" algn="ctr">
              <a:buNone/>
            </a:pPr>
            <a:endParaRPr lang="de-DE" sz="1400" dirty="0" smtClean="0">
              <a:solidFill>
                <a:srgbClr val="2E2224"/>
              </a:solidFill>
            </a:endParaRPr>
          </a:p>
          <a:p>
            <a:pPr marL="0" indent="0" algn="ctr">
              <a:buNone/>
            </a:pPr>
            <a:endParaRPr lang="de-DE" sz="1800" dirty="0" smtClean="0">
              <a:solidFill>
                <a:srgbClr val="800000"/>
              </a:solidFill>
            </a:endParaRPr>
          </a:p>
          <a:p>
            <a:pPr marL="0" indent="0" algn="ctr">
              <a:buNone/>
            </a:pPr>
            <a:endParaRPr lang="de-DE" sz="1400" dirty="0" smtClean="0">
              <a:solidFill>
                <a:srgbClr val="2E2224"/>
              </a:solidFill>
            </a:endParaRPr>
          </a:p>
          <a:p>
            <a:pPr marL="0" indent="0" algn="ctr">
              <a:buNone/>
            </a:pPr>
            <a:endParaRPr lang="de-DE" sz="1400" dirty="0" smtClean="0">
              <a:solidFill>
                <a:srgbClr val="2E2224"/>
              </a:solidFill>
            </a:endParaRPr>
          </a:p>
          <a:p>
            <a:pPr marL="0" indent="0" algn="ctr">
              <a:buNone/>
            </a:pPr>
            <a:endParaRPr lang="de-DE" sz="1800" dirty="0" smtClean="0">
              <a:solidFill>
                <a:srgbClr val="800000"/>
              </a:solidFill>
            </a:endParaRPr>
          </a:p>
          <a:p>
            <a:pPr marL="0" indent="0" algn="ctr">
              <a:buNone/>
            </a:pPr>
            <a:endParaRPr lang="de-DE" sz="1400" dirty="0">
              <a:solidFill>
                <a:srgbClr val="2E2224"/>
              </a:solidFill>
            </a:endParaRPr>
          </a:p>
          <a:p>
            <a:pPr marL="0" indent="0" algn="ctr">
              <a:buNone/>
            </a:pPr>
            <a:endParaRPr lang="de-DE" sz="1400" dirty="0" smtClean="0">
              <a:solidFill>
                <a:srgbClr val="2E2224"/>
              </a:solidFill>
            </a:endParaRPr>
          </a:p>
          <a:p>
            <a:pPr marL="0" indent="0" algn="ctr">
              <a:buNone/>
            </a:pPr>
            <a:endParaRPr lang="de-DE" sz="1800" dirty="0" smtClean="0">
              <a:solidFill>
                <a:srgbClr val="800000"/>
              </a:solidFill>
            </a:endParaRPr>
          </a:p>
          <a:p>
            <a:pPr marL="0" indent="0" algn="ctr">
              <a:buNone/>
            </a:pPr>
            <a:endParaRPr lang="de-DE" sz="1400" dirty="0" smtClean="0">
              <a:solidFill>
                <a:srgbClr val="BB041A"/>
              </a:solidFill>
            </a:endParaRPr>
          </a:p>
          <a:p>
            <a:pPr marL="0" indent="0" algn="ctr">
              <a:buNone/>
            </a:pPr>
            <a:endParaRPr lang="de-DE" sz="1400" dirty="0">
              <a:solidFill>
                <a:srgbClr val="2E2224"/>
              </a:solidFill>
            </a:endParaRPr>
          </a:p>
          <a:p>
            <a:pPr marL="0" indent="0" algn="ctr">
              <a:buNone/>
            </a:pPr>
            <a:endParaRPr lang="de-DE" sz="1800" dirty="0" smtClean="0">
              <a:solidFill>
                <a:srgbClr val="800000"/>
              </a:solidFill>
            </a:endParaRPr>
          </a:p>
          <a:p>
            <a:pPr marL="0" indent="0" algn="ctr">
              <a:buNone/>
            </a:pPr>
            <a:endParaRPr lang="de-DE" sz="1400" dirty="0">
              <a:solidFill>
                <a:srgbClr val="2E2224"/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274320" y="985225"/>
            <a:ext cx="859345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3581753"/>
              </p:ext>
            </p:extLst>
          </p:nvPr>
        </p:nvGraphicFramePr>
        <p:xfrm>
          <a:off x="525838" y="2288869"/>
          <a:ext cx="2967123" cy="3755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7123"/>
              </a:tblGrid>
              <a:tr h="8968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rgbClr val="2E2224"/>
                        </a:solidFill>
                      </a:endParaRPr>
                    </a:p>
                  </a:txBody>
                  <a:tcPr marL="45720" marR="45720" anchor="ctr"/>
                </a:tc>
              </a:tr>
              <a:tr h="9458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de-DE" sz="1200" dirty="0" smtClean="0">
                        <a:solidFill>
                          <a:srgbClr val="2E2224"/>
                        </a:solidFill>
                      </a:endParaRPr>
                    </a:p>
                  </a:txBody>
                  <a:tcPr marL="45720" marR="45720" anchor="ctr"/>
                </a:tc>
              </a:tr>
              <a:tr h="1015783">
                <a:tc>
                  <a:txBody>
                    <a:bodyPr/>
                    <a:lstStyle/>
                    <a:p>
                      <a:pPr algn="ctr"/>
                      <a:endParaRPr lang="de-DE" sz="1400" dirty="0" smtClean="0"/>
                    </a:p>
                  </a:txBody>
                  <a:tcPr marL="45720" marR="45720" anchor="ctr"/>
                </a:tc>
              </a:tr>
              <a:tr h="896893"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16" name="Titel 2"/>
          <p:cNvSpPr>
            <a:spLocks noGrp="1"/>
          </p:cNvSpPr>
          <p:nvPr>
            <p:ph type="title"/>
          </p:nvPr>
        </p:nvSpPr>
        <p:spPr>
          <a:xfrm>
            <a:off x="276225" y="165100"/>
            <a:ext cx="8591550" cy="756625"/>
          </a:xfrm>
        </p:spPr>
        <p:txBody>
          <a:bodyPr>
            <a:noAutofit/>
          </a:bodyPr>
          <a:lstStyle/>
          <a:p>
            <a:pPr algn="ctr"/>
            <a:r>
              <a:rPr lang="de-DE" sz="2800" spc="70" dirty="0" smtClean="0"/>
              <a:t>Traumatisierte Kinder und Jugendliche im Schulalltag</a:t>
            </a:r>
            <a:endParaRPr lang="de-DE" sz="2800" spc="70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5284" b="100000" l="2843" r="98495">
                        <a14:foregroundMark x1="52843" y1="88650" x2="52843" y2="88650"/>
                        <a14:foregroundMark x1="53177" y1="83366" x2="53177" y2="83366"/>
                        <a14:foregroundMark x1="52676" y1="93151" x2="52676" y2="93151"/>
                        <a14:foregroundMark x1="94147" y1="76125" x2="94147" y2="76125"/>
                        <a14:backgroundMark x1="21572" y1="65166" x2="21572" y2="651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5114" y="1096820"/>
            <a:ext cx="5973859" cy="5104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755093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" y="6429375"/>
            <a:ext cx="9144000" cy="292100"/>
          </a:xfrm>
        </p:spPr>
        <p:txBody>
          <a:bodyPr>
            <a:normAutofit/>
          </a:bodyPr>
          <a:lstStyle/>
          <a:p>
            <a:r>
              <a:rPr lang="en-US" smtClean="0"/>
              <a:t>Gabriele Siebert | Dipl. Traumapädagogin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A822907-8A9D-4F6B-98F6-913902AD56B5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7" name="Gerade Verbindung 6"/>
          <p:cNvCxnSpPr/>
          <p:nvPr/>
        </p:nvCxnSpPr>
        <p:spPr>
          <a:xfrm>
            <a:off x="274320" y="985225"/>
            <a:ext cx="859345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76225" y="165100"/>
            <a:ext cx="8591550" cy="756625"/>
          </a:xfrm>
        </p:spPr>
        <p:txBody>
          <a:bodyPr>
            <a:noAutofit/>
          </a:bodyPr>
          <a:lstStyle/>
          <a:p>
            <a:pPr algn="ctr"/>
            <a:r>
              <a:rPr lang="de-DE" sz="2800" spc="70" dirty="0" smtClean="0"/>
              <a:t>Selbstwahrnehmung - Selbstregulation</a:t>
            </a:r>
            <a:endParaRPr lang="de-DE" sz="2800" spc="70" dirty="0"/>
          </a:p>
        </p:txBody>
      </p:sp>
      <p:sp>
        <p:nvSpPr>
          <p:cNvPr id="8" name="Inhaltsplatzhalter 2"/>
          <p:cNvSpPr>
            <a:spLocks noGrp="1"/>
          </p:cNvSpPr>
          <p:nvPr>
            <p:ph idx="4294967295"/>
          </p:nvPr>
        </p:nvSpPr>
        <p:spPr>
          <a:xfrm>
            <a:off x="145143" y="1435100"/>
            <a:ext cx="8909958" cy="5159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5275" lvl="1" indent="0">
              <a:lnSpc>
                <a:spcPct val="150000"/>
              </a:lnSpc>
              <a:buNone/>
            </a:pPr>
            <a:endParaRPr lang="de-DE" b="1" dirty="0" smtClean="0">
              <a:latin typeface="Avenir Light"/>
              <a:cs typeface="Avenir Light"/>
            </a:endParaRPr>
          </a:p>
          <a:p>
            <a:pPr marL="295275" lvl="1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de-DE" b="1" dirty="0" smtClean="0">
                <a:solidFill>
                  <a:srgbClr val="B60B3C"/>
                </a:solidFill>
                <a:latin typeface="+mj-lt"/>
                <a:cs typeface="Avenir Light"/>
              </a:rPr>
              <a:t>Notfallkoffer</a:t>
            </a:r>
          </a:p>
          <a:p>
            <a:pPr marL="712788" lvl="2" indent="-355600">
              <a:lnSpc>
                <a:spcPct val="150000"/>
              </a:lnSpc>
              <a:buClr>
                <a:srgbClr val="B60B3C"/>
              </a:buClr>
              <a:buFont typeface="Wingdings" charset="2"/>
              <a:buChar char="Ø"/>
            </a:pPr>
            <a:r>
              <a:rPr lang="de-DE" sz="2400" dirty="0" smtClean="0">
                <a:solidFill>
                  <a:schemeClr val="tx1"/>
                </a:solidFill>
                <a:latin typeface="+mj-lt"/>
                <a:cs typeface="Avenir Light"/>
              </a:rPr>
              <a:t>ist Hilfe </a:t>
            </a:r>
            <a:r>
              <a:rPr lang="de-DE" sz="2400" dirty="0">
                <a:solidFill>
                  <a:schemeClr val="tx1"/>
                </a:solidFill>
                <a:latin typeface="+mj-lt"/>
                <a:cs typeface="Avenir Light"/>
              </a:rPr>
              <a:t>zur Selbsthilfe, eine Methode zur </a:t>
            </a:r>
            <a:r>
              <a:rPr lang="de-DE" sz="2400" dirty="0" smtClean="0">
                <a:solidFill>
                  <a:schemeClr val="tx1"/>
                </a:solidFill>
                <a:latin typeface="+mj-lt"/>
                <a:cs typeface="Avenir Light"/>
              </a:rPr>
              <a:t>Selbstermächtigung und Selbstwirksamkeit</a:t>
            </a:r>
            <a:endParaRPr lang="de-DE" sz="2400" dirty="0">
              <a:solidFill>
                <a:schemeClr val="tx1"/>
              </a:solidFill>
              <a:latin typeface="+mj-lt"/>
              <a:cs typeface="Avenir Ligh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9149458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" y="6429375"/>
            <a:ext cx="9144000" cy="292100"/>
          </a:xfrm>
        </p:spPr>
        <p:txBody>
          <a:bodyPr>
            <a:normAutofit/>
          </a:bodyPr>
          <a:lstStyle/>
          <a:p>
            <a:r>
              <a:rPr lang="en-US" smtClean="0"/>
              <a:t>Gabriele Siebert | Dipl. Traumapädagogin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A822907-8A9D-4F6B-98F6-913902AD56B5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7" name="Gerade Verbindung 6"/>
          <p:cNvCxnSpPr/>
          <p:nvPr/>
        </p:nvCxnSpPr>
        <p:spPr>
          <a:xfrm>
            <a:off x="274320" y="985225"/>
            <a:ext cx="859345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76225" y="165100"/>
            <a:ext cx="8591550" cy="756625"/>
          </a:xfrm>
        </p:spPr>
        <p:txBody>
          <a:bodyPr>
            <a:noAutofit/>
          </a:bodyPr>
          <a:lstStyle/>
          <a:p>
            <a:pPr algn="ctr"/>
            <a:r>
              <a:rPr lang="de-DE" sz="2800" spc="70" dirty="0" smtClean="0"/>
              <a:t>Selbstwahrnehmung - Selbstregulation</a:t>
            </a:r>
            <a:endParaRPr lang="de-DE" sz="2800" spc="70" dirty="0"/>
          </a:p>
        </p:txBody>
      </p:sp>
      <p:sp>
        <p:nvSpPr>
          <p:cNvPr id="8" name="Inhaltsplatzhalter 2"/>
          <p:cNvSpPr>
            <a:spLocks noGrp="1"/>
          </p:cNvSpPr>
          <p:nvPr>
            <p:ph idx="4294967295"/>
          </p:nvPr>
        </p:nvSpPr>
        <p:spPr>
          <a:xfrm>
            <a:off x="410600" y="1001389"/>
            <a:ext cx="8458763" cy="5354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5275" lvl="1" indent="0">
              <a:lnSpc>
                <a:spcPct val="150000"/>
              </a:lnSpc>
              <a:buClr>
                <a:srgbClr val="800000"/>
              </a:buClr>
              <a:buNone/>
            </a:pPr>
            <a:r>
              <a:rPr lang="de-DE" b="1" dirty="0" smtClean="0">
                <a:solidFill>
                  <a:srgbClr val="B60B3C"/>
                </a:solidFill>
                <a:latin typeface="+mj-lt"/>
                <a:cs typeface="Avenir Light"/>
              </a:rPr>
              <a:t>Notfallkoffer</a:t>
            </a:r>
          </a:p>
          <a:p>
            <a:pPr marL="274638" lvl="1" indent="-3175">
              <a:lnSpc>
                <a:spcPct val="150000"/>
              </a:lnSpc>
              <a:buNone/>
            </a:pPr>
            <a:r>
              <a:rPr lang="de-DE" dirty="0" smtClean="0">
                <a:solidFill>
                  <a:schemeClr val="tx1"/>
                </a:solidFill>
                <a:latin typeface="+mj-lt"/>
                <a:cs typeface="Avenir Light"/>
              </a:rPr>
              <a:t>Der Notfallkoffer sollte häufig und rechtzeitig zum Einsatz kommen, damit die Hochspannung (ab spätestens 70%) möglichst vermieden wird.</a:t>
            </a:r>
          </a:p>
          <a:p>
            <a:pPr marL="274638" lvl="1" indent="-3175">
              <a:lnSpc>
                <a:spcPct val="150000"/>
              </a:lnSpc>
              <a:buNone/>
            </a:pPr>
            <a:r>
              <a:rPr lang="de-DE" dirty="0" smtClean="0">
                <a:solidFill>
                  <a:srgbClr val="B60B3C"/>
                </a:solidFill>
                <a:latin typeface="+mj-lt"/>
                <a:cs typeface="Avenir Light"/>
              </a:rPr>
              <a:t>Wichtig:</a:t>
            </a:r>
          </a:p>
          <a:p>
            <a:pPr marL="1076325" lvl="1" indent="-342900">
              <a:lnSpc>
                <a:spcPct val="150000"/>
              </a:lnSpc>
              <a:buClr>
                <a:srgbClr val="B60B3C"/>
              </a:buClr>
              <a:buFont typeface="Wingdings" charset="2"/>
              <a:buChar char="u"/>
            </a:pPr>
            <a:r>
              <a:rPr lang="de-DE" dirty="0" smtClean="0">
                <a:solidFill>
                  <a:srgbClr val="B60B3C"/>
                </a:solidFill>
                <a:latin typeface="+mj-lt"/>
                <a:cs typeface="Avenir Light"/>
              </a:rPr>
              <a:t>Bewegung, Achtsamkeitsübungen</a:t>
            </a:r>
            <a:endParaRPr lang="de-DE" dirty="0">
              <a:solidFill>
                <a:srgbClr val="B60B3C"/>
              </a:solidFill>
              <a:latin typeface="+mj-lt"/>
              <a:cs typeface="Avenir Light"/>
            </a:endParaRPr>
          </a:p>
          <a:p>
            <a:pPr marL="1076325" lvl="1" indent="-342900">
              <a:lnSpc>
                <a:spcPct val="150000"/>
              </a:lnSpc>
              <a:buClr>
                <a:srgbClr val="B60B3C"/>
              </a:buClr>
              <a:buFont typeface="Wingdings" charset="2"/>
              <a:buChar char="u"/>
            </a:pPr>
            <a:r>
              <a:rPr lang="de-DE" dirty="0" smtClean="0">
                <a:solidFill>
                  <a:srgbClr val="B60B3C"/>
                </a:solidFill>
                <a:latin typeface="+mj-lt"/>
                <a:cs typeface="Avenir Light"/>
              </a:rPr>
              <a:t>Ablenkung</a:t>
            </a:r>
          </a:p>
          <a:p>
            <a:pPr marL="1076325" lvl="1" indent="-342900">
              <a:lnSpc>
                <a:spcPct val="150000"/>
              </a:lnSpc>
              <a:buClr>
                <a:srgbClr val="B60B3C"/>
              </a:buClr>
              <a:buFont typeface="Wingdings" charset="2"/>
              <a:buChar char="u"/>
            </a:pPr>
            <a:r>
              <a:rPr lang="de-DE" dirty="0" smtClean="0">
                <a:solidFill>
                  <a:srgbClr val="B60B3C"/>
                </a:solidFill>
                <a:latin typeface="+mj-lt"/>
                <a:cs typeface="Avenir Light"/>
              </a:rPr>
              <a:t>LOBEN, LOBEN, LOBEN</a:t>
            </a:r>
          </a:p>
          <a:p>
            <a:pPr marL="1076325" lvl="1" indent="-342900">
              <a:lnSpc>
                <a:spcPct val="150000"/>
              </a:lnSpc>
              <a:buClr>
                <a:srgbClr val="B60B3C"/>
              </a:buClr>
              <a:buFont typeface="Wingdings" charset="2"/>
              <a:buChar char="u"/>
            </a:pPr>
            <a:r>
              <a:rPr lang="de-DE" dirty="0" smtClean="0">
                <a:solidFill>
                  <a:srgbClr val="B60B3C"/>
                </a:solidFill>
                <a:latin typeface="+mj-lt"/>
                <a:cs typeface="Avenir Light"/>
              </a:rPr>
              <a:t>Humor</a:t>
            </a:r>
            <a:endParaRPr lang="de-DE" dirty="0">
              <a:solidFill>
                <a:srgbClr val="B60B3C"/>
              </a:solidFill>
              <a:latin typeface="+mj-lt"/>
              <a:cs typeface="Avenir Light"/>
            </a:endParaRPr>
          </a:p>
          <a:p>
            <a:pPr marL="1076325" lvl="1" indent="-342900">
              <a:lnSpc>
                <a:spcPct val="150000"/>
              </a:lnSpc>
              <a:buClr>
                <a:srgbClr val="B60B3C"/>
              </a:buClr>
              <a:buFont typeface="Wingdings" charset="2"/>
              <a:buChar char="u"/>
            </a:pPr>
            <a:r>
              <a:rPr lang="de-DE" dirty="0" smtClean="0">
                <a:solidFill>
                  <a:srgbClr val="B60B3C"/>
                </a:solidFill>
                <a:latin typeface="+mj-lt"/>
                <a:cs typeface="Avenir Light"/>
              </a:rPr>
              <a:t>So viel Unterstützung wie nötig anbieten!</a:t>
            </a:r>
          </a:p>
          <a:p>
            <a:pPr marL="1076325" lvl="1" indent="-342900">
              <a:lnSpc>
                <a:spcPct val="150000"/>
              </a:lnSpc>
              <a:buClr>
                <a:srgbClr val="B60B3C"/>
              </a:buClr>
              <a:buFont typeface="Wingdings" charset="2"/>
              <a:buChar char="u"/>
            </a:pPr>
            <a:r>
              <a:rPr lang="de-DE" dirty="0" smtClean="0">
                <a:solidFill>
                  <a:srgbClr val="B60B3C"/>
                </a:solidFill>
                <a:latin typeface="+mj-lt"/>
                <a:cs typeface="Avenir Light"/>
              </a:rPr>
              <a:t>So viel Selbstständigkeit wie möglich fördern!</a:t>
            </a:r>
            <a:endParaRPr lang="de-DE" dirty="0">
              <a:solidFill>
                <a:srgbClr val="B60B3C"/>
              </a:solidFill>
              <a:latin typeface="+mj-lt"/>
              <a:cs typeface="Avenir Ligh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749205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0" y="6439296"/>
            <a:ext cx="9143999" cy="292100"/>
          </a:xfrm>
        </p:spPr>
        <p:txBody>
          <a:bodyPr>
            <a:normAutofit/>
          </a:bodyPr>
          <a:lstStyle/>
          <a:p>
            <a:r>
              <a:rPr lang="en-US" smtClean="0"/>
              <a:t>Gabriele Siebert | Dipl. Traumapädagogin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A822907-8A9D-4F6B-98F6-913902AD56B5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7" name="Gerade Verbindung 6"/>
          <p:cNvCxnSpPr/>
          <p:nvPr/>
        </p:nvCxnSpPr>
        <p:spPr>
          <a:xfrm>
            <a:off x="274320" y="985225"/>
            <a:ext cx="859345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el 2"/>
          <p:cNvSpPr>
            <a:spLocks noGrp="1"/>
          </p:cNvSpPr>
          <p:nvPr>
            <p:ph type="title"/>
          </p:nvPr>
        </p:nvSpPr>
        <p:spPr>
          <a:xfrm>
            <a:off x="276225" y="142820"/>
            <a:ext cx="8591550" cy="756625"/>
          </a:xfrm>
        </p:spPr>
        <p:txBody>
          <a:bodyPr>
            <a:noAutofit/>
          </a:bodyPr>
          <a:lstStyle/>
          <a:p>
            <a:pPr algn="ctr"/>
            <a:r>
              <a:rPr lang="de-DE" sz="2800" spc="70" dirty="0" smtClean="0"/>
              <a:t>Traumatisierte Kinder und Jugendliche im Schulalltag</a:t>
            </a:r>
            <a:endParaRPr lang="de-DE" sz="2800" spc="70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1563" b="99653" l="2466" r="97534">
                        <a14:backgroundMark x1="45479" y1="868" x2="45479" y2="868"/>
                        <a14:backgroundMark x1="56164" y1="1215" x2="56164" y2="1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183" y="1073730"/>
            <a:ext cx="6744428" cy="5321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713358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0" y="6439296"/>
            <a:ext cx="9143999" cy="292100"/>
          </a:xfrm>
        </p:spPr>
        <p:txBody>
          <a:bodyPr>
            <a:normAutofit/>
          </a:bodyPr>
          <a:lstStyle/>
          <a:p>
            <a:r>
              <a:rPr lang="en-US" smtClean="0"/>
              <a:t>Gabriele Siebert | Dipl. Traumapädagogin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A822907-8A9D-4F6B-98F6-913902AD56B5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7" name="Gerade Verbindung 6"/>
          <p:cNvCxnSpPr/>
          <p:nvPr/>
        </p:nvCxnSpPr>
        <p:spPr>
          <a:xfrm>
            <a:off x="274320" y="985225"/>
            <a:ext cx="859345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el 2"/>
          <p:cNvSpPr>
            <a:spLocks noGrp="1"/>
          </p:cNvSpPr>
          <p:nvPr>
            <p:ph type="title"/>
          </p:nvPr>
        </p:nvSpPr>
        <p:spPr>
          <a:xfrm>
            <a:off x="276225" y="142820"/>
            <a:ext cx="8591550" cy="756625"/>
          </a:xfrm>
        </p:spPr>
        <p:txBody>
          <a:bodyPr>
            <a:noAutofit/>
          </a:bodyPr>
          <a:lstStyle/>
          <a:p>
            <a:pPr algn="ctr"/>
            <a:r>
              <a:rPr lang="de-DE" sz="2800" spc="70" dirty="0" smtClean="0"/>
              <a:t>Traumatisierte Kinder und Jugendliche im Schulalltag</a:t>
            </a:r>
            <a:endParaRPr lang="de-DE" sz="2800" spc="70" dirty="0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1518" b="97808" l="421" r="9971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3338" y="1095223"/>
            <a:ext cx="6297384" cy="5237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1886988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0" y="6429375"/>
            <a:ext cx="9143999" cy="292100"/>
          </a:xfrm>
        </p:spPr>
        <p:txBody>
          <a:bodyPr>
            <a:normAutofit/>
          </a:bodyPr>
          <a:lstStyle/>
          <a:p>
            <a:r>
              <a:rPr lang="en-US" dirty="0" smtClean="0"/>
              <a:t>Gabriele Siebert | Dipl. Traumapädagogin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A822907-8A9D-4F6B-98F6-913902AD56B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709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3200" b="1" dirty="0" smtClean="0">
                <a:solidFill>
                  <a:srgbClr val="800000"/>
                </a:solidFill>
              </a:rPr>
              <a:t>Konzept des „guten Grundes“</a:t>
            </a:r>
          </a:p>
          <a:p>
            <a:endParaRPr lang="de-DE" dirty="0">
              <a:solidFill>
                <a:srgbClr val="7F7F7F"/>
              </a:solidFill>
            </a:endParaRPr>
          </a:p>
          <a:p>
            <a:pPr marL="539750" indent="-361950">
              <a:buClr>
                <a:srgbClr val="800000"/>
              </a:buClr>
              <a:buFont typeface="Wingdings" charset="2"/>
              <a:buChar char="v"/>
            </a:pPr>
            <a:r>
              <a:rPr lang="de-DE" dirty="0" smtClean="0">
                <a:solidFill>
                  <a:srgbClr val="7F7F7F"/>
                </a:solidFill>
              </a:rPr>
              <a:t>Jedes Verhalten hat einen guten Grund!</a:t>
            </a:r>
          </a:p>
          <a:p>
            <a:pPr marL="539750" indent="-361950">
              <a:buClr>
                <a:srgbClr val="800000"/>
              </a:buClr>
              <a:buNone/>
            </a:pPr>
            <a:endParaRPr lang="de-DE" dirty="0" smtClean="0">
              <a:solidFill>
                <a:srgbClr val="7F7F7F"/>
              </a:solidFill>
            </a:endParaRPr>
          </a:p>
          <a:p>
            <a:pPr marL="539750" indent="-361950">
              <a:buClr>
                <a:srgbClr val="800000"/>
              </a:buClr>
              <a:buFont typeface="Wingdings" charset="2"/>
              <a:buChar char="v"/>
            </a:pPr>
            <a:r>
              <a:rPr lang="de-DE" dirty="0" smtClean="0">
                <a:solidFill>
                  <a:srgbClr val="7F7F7F"/>
                </a:solidFill>
              </a:rPr>
              <a:t>Kein/</a:t>
            </a:r>
            <a:r>
              <a:rPr lang="de-DE" dirty="0" err="1" smtClean="0">
                <a:solidFill>
                  <a:srgbClr val="7F7F7F"/>
                </a:solidFill>
              </a:rPr>
              <a:t>e</a:t>
            </a:r>
            <a:r>
              <a:rPr lang="de-DE" dirty="0" smtClean="0">
                <a:solidFill>
                  <a:srgbClr val="7F7F7F"/>
                </a:solidFill>
              </a:rPr>
              <a:t> Kind/Jugendliche/</a:t>
            </a:r>
            <a:r>
              <a:rPr lang="de-DE" dirty="0" err="1" smtClean="0">
                <a:solidFill>
                  <a:srgbClr val="7F7F7F"/>
                </a:solidFill>
              </a:rPr>
              <a:t>r</a:t>
            </a:r>
            <a:r>
              <a:rPr lang="de-DE" dirty="0" smtClean="0">
                <a:solidFill>
                  <a:srgbClr val="7F7F7F"/>
                </a:solidFill>
              </a:rPr>
              <a:t> verhält sich unangepasst, um das Umfeld zu ärgern!</a:t>
            </a:r>
          </a:p>
          <a:p>
            <a:pPr marL="539750" indent="-361950">
              <a:buClr>
                <a:srgbClr val="800000"/>
              </a:buClr>
              <a:buNone/>
            </a:pPr>
            <a:endParaRPr lang="de-DE" dirty="0" smtClean="0">
              <a:solidFill>
                <a:srgbClr val="7F7F7F"/>
              </a:solidFill>
            </a:endParaRPr>
          </a:p>
          <a:p>
            <a:pPr marL="539750" indent="-361950">
              <a:buClr>
                <a:srgbClr val="800000"/>
              </a:buClr>
              <a:buFont typeface="Wingdings" charset="2"/>
              <a:buChar char="v"/>
            </a:pPr>
            <a:r>
              <a:rPr lang="de-DE" dirty="0" smtClean="0">
                <a:solidFill>
                  <a:srgbClr val="7F7F7F"/>
                </a:solidFill>
              </a:rPr>
              <a:t>Jedes Verhalten teilt uns etwas über die Person und ihre Geschichte mit!</a:t>
            </a:r>
          </a:p>
          <a:p>
            <a:pPr marL="177800" indent="0">
              <a:buClr>
                <a:srgbClr val="800000"/>
              </a:buClr>
              <a:buNone/>
            </a:pPr>
            <a:endParaRPr lang="de-DE" dirty="0" smtClean="0">
              <a:solidFill>
                <a:srgbClr val="7F7F7F"/>
              </a:solidFill>
            </a:endParaRPr>
          </a:p>
          <a:p>
            <a:pPr marL="547688" indent="0">
              <a:buClr>
                <a:srgbClr val="800000"/>
              </a:buClr>
              <a:buNone/>
            </a:pPr>
            <a:r>
              <a:rPr lang="de-DE" i="1" dirty="0">
                <a:solidFill>
                  <a:srgbClr val="7F7F7F"/>
                </a:solidFill>
              </a:rPr>
              <a:t>Übererregte Kinder zeigen häufig aggressives Verhalten, sind wütend, jähzornig und agieren ihre Gefühle grenzverletzend aus.</a:t>
            </a:r>
          </a:p>
          <a:p>
            <a:pPr marL="547688" indent="0">
              <a:buClr>
                <a:srgbClr val="800000"/>
              </a:buClr>
              <a:buNone/>
            </a:pPr>
            <a:r>
              <a:rPr lang="de-DE" b="1" i="1" dirty="0">
                <a:solidFill>
                  <a:srgbClr val="7F7F7F"/>
                </a:solidFill>
              </a:rPr>
              <a:t>Gewalt wird nicht geduldet. </a:t>
            </a:r>
            <a:r>
              <a:rPr lang="de-DE" i="1" dirty="0">
                <a:solidFill>
                  <a:srgbClr val="7F7F7F"/>
                </a:solidFill>
              </a:rPr>
              <a:t>Konsequenzen für Fehlverhalten:</a:t>
            </a:r>
          </a:p>
          <a:p>
            <a:pPr marL="547688" indent="0">
              <a:buClr>
                <a:srgbClr val="800000"/>
              </a:buClr>
              <a:buNone/>
            </a:pPr>
            <a:r>
              <a:rPr lang="de-DE" i="1" dirty="0">
                <a:solidFill>
                  <a:srgbClr val="7F7F7F"/>
                </a:solidFill>
              </a:rPr>
              <a:t>Stehen immer in unmittelbaren Zusammenhang mit der Tat – </a:t>
            </a:r>
            <a:r>
              <a:rPr lang="de-DE" dirty="0">
                <a:solidFill>
                  <a:srgbClr val="7F7F7F"/>
                </a:solidFill>
              </a:rPr>
              <a:t>Wiedergutmachung</a:t>
            </a:r>
            <a:r>
              <a:rPr lang="de-DE" i="1" dirty="0">
                <a:solidFill>
                  <a:srgbClr val="7F7F7F"/>
                </a:solidFill>
              </a:rPr>
              <a:t>!</a:t>
            </a:r>
          </a:p>
          <a:p>
            <a:pPr marL="547688" indent="0">
              <a:buClr>
                <a:srgbClr val="800000"/>
              </a:buClr>
              <a:buNone/>
            </a:pPr>
            <a:r>
              <a:rPr lang="de-DE" i="1" dirty="0"/>
              <a:t>„Du kannst dich gar nicht richtig konzentrieren</a:t>
            </a:r>
            <a:r>
              <a:rPr lang="de-DE" b="1" i="1" dirty="0"/>
              <a:t>. Ich sehe, du </a:t>
            </a:r>
            <a:r>
              <a:rPr lang="de-DE" i="1" dirty="0"/>
              <a:t>schaffst es noch nicht, dein Handy in der Tasche zu lassen. Es ist besser, ich nehme es zu mir und gebe es dir in der Pause wieder zurück</a:t>
            </a:r>
            <a:r>
              <a:rPr lang="de-DE" i="1" dirty="0" smtClean="0"/>
              <a:t>.</a:t>
            </a:r>
            <a:endParaRPr lang="de-DE" i="1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274320" y="985225"/>
            <a:ext cx="859345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76225" y="165100"/>
            <a:ext cx="8591550" cy="756625"/>
          </a:xfrm>
        </p:spPr>
        <p:txBody>
          <a:bodyPr>
            <a:noAutofit/>
          </a:bodyPr>
          <a:lstStyle/>
          <a:p>
            <a:pPr algn="ctr"/>
            <a:r>
              <a:rPr lang="de-DE" sz="2800" spc="70" dirty="0" smtClean="0"/>
              <a:t>Traumatisierte Kinder und Jugendliche im Schulalltag</a:t>
            </a:r>
            <a:endParaRPr lang="de-DE" sz="2800" spc="7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1707305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0" y="6429375"/>
            <a:ext cx="9143999" cy="292100"/>
          </a:xfrm>
        </p:spPr>
        <p:txBody>
          <a:bodyPr>
            <a:normAutofit/>
          </a:bodyPr>
          <a:lstStyle/>
          <a:p>
            <a:r>
              <a:rPr lang="en-US" smtClean="0"/>
              <a:t>Gabriele Siebert | Dipl. Traumapädagogin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A822907-8A9D-4F6B-98F6-913902AD56B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76225" y="1295401"/>
            <a:ext cx="8595360" cy="4937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200" b="1" dirty="0">
                <a:solidFill>
                  <a:srgbClr val="800000"/>
                </a:solidFill>
              </a:rPr>
              <a:t>Gestaltung der Kommunikation</a:t>
            </a:r>
          </a:p>
          <a:p>
            <a:pPr marL="342900" indent="-342900">
              <a:buClr>
                <a:srgbClr val="800000"/>
              </a:buClr>
              <a:buFont typeface="Wingdings" charset="2"/>
              <a:buChar char="v"/>
            </a:pPr>
            <a:r>
              <a:rPr lang="de-DE" dirty="0" smtClean="0">
                <a:solidFill>
                  <a:srgbClr val="800000"/>
                </a:solidFill>
              </a:rPr>
              <a:t>..., weil?</a:t>
            </a:r>
          </a:p>
          <a:p>
            <a:pPr marL="0" indent="0">
              <a:buClr>
                <a:srgbClr val="A60519"/>
              </a:buClr>
              <a:buNone/>
            </a:pPr>
            <a:endParaRPr lang="de-DE" dirty="0"/>
          </a:p>
          <a:p>
            <a:pPr marL="0" indent="0">
              <a:buClr>
                <a:srgbClr val="A60519"/>
              </a:buClr>
              <a:buNone/>
            </a:pPr>
            <a:r>
              <a:rPr lang="de-DE" dirty="0" smtClean="0"/>
              <a:t>Die Frage nach dem Warum verstärkt häufig Schuldgefühle, der/die Betroffene fühlt sich missverstanden und erlebt ein Getrenntsein/einen Gegensatz zur Bezugsperson.</a:t>
            </a:r>
          </a:p>
          <a:p>
            <a:pPr marL="0" indent="0">
              <a:buClr>
                <a:srgbClr val="A60519"/>
              </a:buClr>
              <a:buNone/>
            </a:pPr>
            <a:endParaRPr lang="de-DE" dirty="0"/>
          </a:p>
          <a:p>
            <a:pPr marL="0" indent="0">
              <a:buClr>
                <a:srgbClr val="A60519"/>
              </a:buClr>
              <a:buNone/>
            </a:pPr>
            <a:r>
              <a:rPr lang="de-DE" b="1" dirty="0" smtClean="0"/>
              <a:t>Beispiele:</a:t>
            </a:r>
          </a:p>
          <a:p>
            <a:pPr marL="0" indent="0">
              <a:buClr>
                <a:srgbClr val="A60519"/>
              </a:buClr>
              <a:buNone/>
            </a:pPr>
            <a:r>
              <a:rPr lang="de-DE" dirty="0" smtClean="0"/>
              <a:t>Warum hast du deinen Platz nicht aufgeräumt?</a:t>
            </a:r>
          </a:p>
          <a:p>
            <a:pPr marL="0" indent="0">
              <a:buClr>
                <a:srgbClr val="A60519"/>
              </a:buClr>
              <a:buNone/>
            </a:pPr>
            <a:r>
              <a:rPr lang="de-DE" dirty="0" smtClean="0"/>
              <a:t>Warum hast du mit XY gestritten?</a:t>
            </a:r>
          </a:p>
          <a:p>
            <a:pPr marL="0" indent="0">
              <a:buClr>
                <a:srgbClr val="A60519"/>
              </a:buClr>
              <a:buNone/>
            </a:pPr>
            <a:endParaRPr lang="de-DE" dirty="0"/>
          </a:p>
          <a:p>
            <a:pPr marL="0" indent="0">
              <a:buClr>
                <a:srgbClr val="A60519"/>
              </a:buClr>
              <a:buNone/>
            </a:pPr>
            <a:r>
              <a:rPr lang="de-DE" dirty="0" smtClean="0"/>
              <a:t>Dem Konzept des guten Grundes folgend wird in der traumapädagogischen Begleitung danach gefragt und nicht das Fehlverhalten, sondern der gute Grund in den Mittelpunkt der Aufmerksamkeit gerückt.</a:t>
            </a:r>
          </a:p>
          <a:p>
            <a:pPr marL="0" indent="0">
              <a:buClr>
                <a:srgbClr val="A60519"/>
              </a:buClr>
              <a:buNone/>
            </a:pPr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274320" y="985225"/>
            <a:ext cx="859345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76225" y="165100"/>
            <a:ext cx="8591550" cy="756625"/>
          </a:xfrm>
        </p:spPr>
        <p:txBody>
          <a:bodyPr>
            <a:noAutofit/>
          </a:bodyPr>
          <a:lstStyle/>
          <a:p>
            <a:pPr algn="ctr"/>
            <a:r>
              <a:rPr lang="de-DE" sz="2800" spc="70" dirty="0" smtClean="0"/>
              <a:t>Traumatisierte Kinder und Jugendliche im Schulalltag</a:t>
            </a:r>
            <a:endParaRPr lang="de-DE" sz="2800" spc="7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457010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0" y="6429375"/>
            <a:ext cx="9143999" cy="292100"/>
          </a:xfrm>
        </p:spPr>
        <p:txBody>
          <a:bodyPr>
            <a:normAutofit/>
          </a:bodyPr>
          <a:lstStyle/>
          <a:p>
            <a:r>
              <a:rPr lang="en-US" dirty="0" smtClean="0"/>
              <a:t>Gabriele Siebert | Dipl. Traumapädagogin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A822907-8A9D-4F6B-98F6-913902AD56B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76225" y="1295401"/>
            <a:ext cx="8595360" cy="4937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200" b="1" dirty="0" smtClean="0">
                <a:solidFill>
                  <a:srgbClr val="800000"/>
                </a:solidFill>
              </a:rPr>
              <a:t>Gestaltung der Kommunikation</a:t>
            </a:r>
            <a:endParaRPr lang="de-DE" dirty="0" smtClean="0">
              <a:solidFill>
                <a:srgbClr val="800000"/>
              </a:solidFill>
            </a:endParaRPr>
          </a:p>
          <a:p>
            <a:pPr marL="342900" indent="-342900">
              <a:buClr>
                <a:srgbClr val="800000"/>
              </a:buClr>
              <a:buFont typeface="Wingdings" charset="2"/>
              <a:buChar char="v"/>
            </a:pPr>
            <a:r>
              <a:rPr lang="de-DE" dirty="0" smtClean="0">
                <a:solidFill>
                  <a:srgbClr val="800000"/>
                </a:solidFill>
              </a:rPr>
              <a:t>..., weil?</a:t>
            </a:r>
          </a:p>
          <a:p>
            <a:pPr marL="0" indent="0">
              <a:buClr>
                <a:srgbClr val="A60519"/>
              </a:buClr>
              <a:buNone/>
            </a:pPr>
            <a:endParaRPr lang="de-DE" dirty="0"/>
          </a:p>
          <a:p>
            <a:pPr marL="0" indent="0">
              <a:buClr>
                <a:srgbClr val="A60519"/>
              </a:buClr>
              <a:buNone/>
            </a:pPr>
            <a:r>
              <a:rPr lang="de-DE" dirty="0" smtClean="0"/>
              <a:t>Damit signalisieren wir den Betroffenen, dass</a:t>
            </a:r>
          </a:p>
          <a:p>
            <a:pPr marL="622300" indent="-342900">
              <a:buClr>
                <a:srgbClr val="800000"/>
              </a:buClr>
            </a:pPr>
            <a:r>
              <a:rPr lang="de-DE" dirty="0" smtClean="0"/>
              <a:t>wir das Verhalten verstehen möchten</a:t>
            </a:r>
          </a:p>
          <a:p>
            <a:pPr marL="622300" indent="-342900">
              <a:buClr>
                <a:srgbClr val="800000"/>
              </a:buClr>
            </a:pPr>
            <a:r>
              <a:rPr lang="de-DE" dirty="0"/>
              <a:t>das </a:t>
            </a:r>
            <a:r>
              <a:rPr lang="de-DE" dirty="0" smtClean="0"/>
              <a:t>Verhalten in der Vergangenheit nützlich war</a:t>
            </a:r>
          </a:p>
          <a:p>
            <a:pPr marL="622300" indent="-342900">
              <a:buClr>
                <a:srgbClr val="800000"/>
              </a:buClr>
            </a:pPr>
            <a:r>
              <a:rPr lang="de-DE" dirty="0"/>
              <a:t>das Verhalten </a:t>
            </a:r>
            <a:r>
              <a:rPr lang="de-DE" dirty="0" smtClean="0"/>
              <a:t>jetzt nicht mehr sinnvoll ist</a:t>
            </a:r>
          </a:p>
          <a:p>
            <a:pPr marL="622300" indent="-342900">
              <a:buClr>
                <a:srgbClr val="800000"/>
              </a:buClr>
            </a:pPr>
            <a:r>
              <a:rPr lang="de-DE" dirty="0"/>
              <a:t>das </a:t>
            </a:r>
            <a:r>
              <a:rPr lang="de-DE" dirty="0" smtClean="0"/>
              <a:t>Verhalten heute ihnen selbst oder anderen schaden könnte</a:t>
            </a:r>
          </a:p>
          <a:p>
            <a:pPr marL="622300" indent="-342900">
              <a:buClr>
                <a:srgbClr val="800000"/>
              </a:buClr>
            </a:pPr>
            <a:endParaRPr lang="de-DE" dirty="0"/>
          </a:p>
          <a:p>
            <a:pPr marL="622300" indent="-342900">
              <a:buClr>
                <a:srgbClr val="800000"/>
              </a:buClr>
            </a:pPr>
            <a:r>
              <a:rPr lang="de-DE" b="1" dirty="0" smtClean="0"/>
              <a:t>„weil“ </a:t>
            </a:r>
            <a:r>
              <a:rPr lang="de-DE" dirty="0" smtClean="0"/>
              <a:t>vermittelt eine Wertschätzung gegenüber der Person</a:t>
            </a:r>
          </a:p>
          <a:p>
            <a:pPr marL="622300" indent="-342900">
              <a:buClr>
                <a:srgbClr val="800000"/>
              </a:buClr>
            </a:pPr>
            <a:r>
              <a:rPr lang="de-DE" dirty="0" smtClean="0"/>
              <a:t>lädt zum Selbstverstehen und zur Selbstregulation ein</a:t>
            </a:r>
          </a:p>
          <a:p>
            <a:pPr marL="622300" indent="-342900">
              <a:buClr>
                <a:srgbClr val="800000"/>
              </a:buClr>
            </a:pPr>
            <a:r>
              <a:rPr lang="de-DE" dirty="0" smtClean="0"/>
              <a:t>entlastet die Betroffenen</a:t>
            </a:r>
          </a:p>
          <a:p>
            <a:pPr marL="622300" indent="-342900">
              <a:buClr>
                <a:srgbClr val="800000"/>
              </a:buClr>
            </a:pPr>
            <a:r>
              <a:rPr lang="de-DE" dirty="0" smtClean="0"/>
              <a:t>ist nur im entspannten Zustand einsetzbar (</a:t>
            </a:r>
            <a:r>
              <a:rPr lang="de-DE" dirty="0" err="1" smtClean="0"/>
              <a:t>Amygdala</a:t>
            </a:r>
            <a:r>
              <a:rPr lang="de-DE" dirty="0" smtClean="0"/>
              <a:t>!)</a:t>
            </a:r>
          </a:p>
          <a:p>
            <a:pPr marL="0" indent="0">
              <a:buClr>
                <a:srgbClr val="A60519"/>
              </a:buClr>
              <a:buNone/>
            </a:pPr>
            <a:endParaRPr lang="de-DE" dirty="0" smtClean="0"/>
          </a:p>
          <a:p>
            <a:pPr marL="0" indent="0">
              <a:buClr>
                <a:srgbClr val="A60519"/>
              </a:buClr>
              <a:buNone/>
            </a:pPr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274320" y="985225"/>
            <a:ext cx="859345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76225" y="165100"/>
            <a:ext cx="8591550" cy="756625"/>
          </a:xfrm>
        </p:spPr>
        <p:txBody>
          <a:bodyPr>
            <a:noAutofit/>
          </a:bodyPr>
          <a:lstStyle/>
          <a:p>
            <a:pPr algn="ctr"/>
            <a:r>
              <a:rPr lang="de-DE" sz="2800" spc="70" dirty="0" smtClean="0"/>
              <a:t>Traumatisierte Kinder und Jugendliche im Schulalltag</a:t>
            </a:r>
            <a:endParaRPr lang="de-DE" sz="2800" spc="7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395906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0" y="6429375"/>
            <a:ext cx="9143999" cy="292100"/>
          </a:xfrm>
        </p:spPr>
        <p:txBody>
          <a:bodyPr>
            <a:normAutofit/>
          </a:bodyPr>
          <a:lstStyle/>
          <a:p>
            <a:r>
              <a:rPr lang="en-US" dirty="0" smtClean="0"/>
              <a:t>Gabriele Siebert | Dipl. Traumapädagogin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A822907-8A9D-4F6B-98F6-913902AD56B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74320" y="1298447"/>
            <a:ext cx="8595360" cy="4993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 smtClean="0">
                <a:solidFill>
                  <a:srgbClr val="800000"/>
                </a:solidFill>
              </a:rPr>
              <a:t>Gestaltung der Kommunikation</a:t>
            </a:r>
          </a:p>
          <a:p>
            <a:pPr marL="0" indent="0">
              <a:buNone/>
            </a:pPr>
            <a:endParaRPr lang="de-DE" dirty="0">
              <a:solidFill>
                <a:srgbClr val="800000"/>
              </a:solidFill>
            </a:endParaRPr>
          </a:p>
          <a:p>
            <a:pPr marL="342900" indent="-342900">
              <a:buClr>
                <a:srgbClr val="800000"/>
              </a:buClr>
              <a:buFont typeface="Wingdings" charset="2"/>
              <a:buChar char="v"/>
            </a:pPr>
            <a:r>
              <a:rPr lang="de-DE" dirty="0" smtClean="0">
                <a:solidFill>
                  <a:srgbClr val="800000"/>
                </a:solidFill>
              </a:rPr>
              <a:t>Doppelbotschaften vermeiden</a:t>
            </a:r>
          </a:p>
          <a:p>
            <a:pPr marL="342900" indent="-342900">
              <a:buClr>
                <a:srgbClr val="800000"/>
              </a:buClr>
              <a:buFont typeface="Wingdings" charset="2"/>
              <a:buChar char="v"/>
            </a:pPr>
            <a:endParaRPr lang="de-DE" dirty="0" smtClean="0">
              <a:solidFill>
                <a:srgbClr val="800000"/>
              </a:solidFill>
            </a:endParaRPr>
          </a:p>
          <a:p>
            <a:pPr marL="0" indent="0">
              <a:buClr>
                <a:srgbClr val="A60519"/>
              </a:buClr>
              <a:buNone/>
            </a:pPr>
            <a:r>
              <a:rPr lang="de-DE" dirty="0" smtClean="0"/>
              <a:t>Kommunikationsmuster, das zwei oder mehrere widersprüchliche Botschaften übermittelt.</a:t>
            </a:r>
          </a:p>
          <a:p>
            <a:pPr marL="0" indent="0">
              <a:buClr>
                <a:srgbClr val="A60519"/>
              </a:buClr>
              <a:buNone/>
            </a:pPr>
            <a:r>
              <a:rPr lang="de-DE" dirty="0" smtClean="0"/>
              <a:t>Klassisch: Eine belastende Nachricht mit einem Lächeln vermitteln. Die Worte stimmen mit der Gestik oder Mimik nicht überein. (</a:t>
            </a:r>
            <a:r>
              <a:rPr lang="de-DE" b="1" dirty="0" smtClean="0"/>
              <a:t>inkongruente Nachricht</a:t>
            </a:r>
            <a:r>
              <a:rPr lang="de-DE" dirty="0" smtClean="0"/>
              <a:t>)</a:t>
            </a:r>
          </a:p>
          <a:p>
            <a:pPr marL="0" indent="0">
              <a:buClr>
                <a:srgbClr val="A60519"/>
              </a:buClr>
              <a:buNone/>
            </a:pPr>
            <a:r>
              <a:rPr lang="de-DE" dirty="0" smtClean="0"/>
              <a:t>Die/der </a:t>
            </a:r>
            <a:r>
              <a:rPr lang="de-DE" dirty="0" err="1" smtClean="0"/>
              <a:t>EmpfängerIn</a:t>
            </a:r>
            <a:r>
              <a:rPr lang="de-DE" dirty="0" smtClean="0"/>
              <a:t> weiß nicht, welchen Teil der Botschaft er/sie ernst nehmen soll.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274320" y="985225"/>
            <a:ext cx="859345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76225" y="165100"/>
            <a:ext cx="8591550" cy="756625"/>
          </a:xfrm>
        </p:spPr>
        <p:txBody>
          <a:bodyPr>
            <a:noAutofit/>
          </a:bodyPr>
          <a:lstStyle/>
          <a:p>
            <a:pPr algn="ctr"/>
            <a:r>
              <a:rPr lang="de-DE" sz="2800" spc="70" dirty="0" smtClean="0"/>
              <a:t>Traumatisierte Kinder und Jugendliche im Schulalltag</a:t>
            </a:r>
            <a:endParaRPr lang="de-DE" sz="2800" spc="7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377136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0" y="6429375"/>
            <a:ext cx="9143999" cy="292100"/>
          </a:xfrm>
        </p:spPr>
        <p:txBody>
          <a:bodyPr>
            <a:normAutofit/>
          </a:bodyPr>
          <a:lstStyle/>
          <a:p>
            <a:r>
              <a:rPr lang="en-US" dirty="0" smtClean="0"/>
              <a:t>Gabriele Siebert | Dipl. Traumapädagogin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A822907-8A9D-4F6B-98F6-913902AD56B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76225" y="1295401"/>
            <a:ext cx="8595360" cy="4937760"/>
          </a:xfrm>
        </p:spPr>
        <p:txBody>
          <a:bodyPr>
            <a:normAutofit fontScale="92500" lnSpcReduction="10000"/>
          </a:bodyPr>
          <a:lstStyle/>
          <a:p>
            <a:pPr marL="0" indent="0">
              <a:buClrTx/>
              <a:buNone/>
            </a:pPr>
            <a:r>
              <a:rPr lang="de-DE" sz="3200" b="1" dirty="0">
                <a:solidFill>
                  <a:srgbClr val="800000"/>
                </a:solidFill>
              </a:rPr>
              <a:t>Gestaltung der Kommunikation</a:t>
            </a:r>
          </a:p>
          <a:p>
            <a:pPr marL="0" indent="0">
              <a:buClrTx/>
              <a:buNone/>
            </a:pPr>
            <a:endParaRPr lang="de-DE" dirty="0" smtClean="0">
              <a:solidFill>
                <a:srgbClr val="800000"/>
              </a:solidFill>
            </a:endParaRPr>
          </a:p>
          <a:p>
            <a:pPr marL="342900" indent="-342900">
              <a:buClrTx/>
              <a:buFont typeface="Wingdings" charset="2"/>
              <a:buChar char="v"/>
            </a:pPr>
            <a:r>
              <a:rPr lang="de-DE" dirty="0" smtClean="0">
                <a:solidFill>
                  <a:srgbClr val="800000"/>
                </a:solidFill>
              </a:rPr>
              <a:t>Benennen, was ist!</a:t>
            </a:r>
          </a:p>
          <a:p>
            <a:pPr marL="0" indent="0">
              <a:buClr>
                <a:srgbClr val="A60519"/>
              </a:buClr>
              <a:buNone/>
            </a:pPr>
            <a:r>
              <a:rPr lang="de-DE" dirty="0" smtClean="0"/>
              <a:t>Geheimhaltung spielt im Leben von Traumatisierten ebenso wie Verschwiegenheit eine große Rolle.</a:t>
            </a:r>
          </a:p>
          <a:p>
            <a:pPr marL="0" indent="0">
              <a:buClr>
                <a:srgbClr val="A60519"/>
              </a:buClr>
              <a:buNone/>
            </a:pPr>
            <a:r>
              <a:rPr lang="de-DE" dirty="0" smtClean="0"/>
              <a:t>Das Benennen und Ansprechen von Gefühlen, Krisen, Verhaltensweisen, Befindlichkeiten etc. ist ganz wesentlich. Der/die Betroffene kann dadurch erkennen, dass die Bezugsperson die Situation versteht oder zu verstehen versucht und fühlt sich dadurch entlastet.</a:t>
            </a:r>
          </a:p>
          <a:p>
            <a:pPr marL="0" indent="0">
              <a:buClr>
                <a:srgbClr val="A60519"/>
              </a:buClr>
              <a:buNone/>
            </a:pPr>
            <a:endParaRPr lang="de-DE" dirty="0" smtClean="0"/>
          </a:p>
          <a:p>
            <a:pPr marL="342900" indent="-342900">
              <a:buClr>
                <a:srgbClr val="A60519"/>
              </a:buClr>
            </a:pPr>
            <a:r>
              <a:rPr lang="de-DE" dirty="0" smtClean="0"/>
              <a:t>Ich sehe, dass du wütend bist...</a:t>
            </a:r>
          </a:p>
          <a:p>
            <a:pPr marL="342900" indent="-342900">
              <a:buClr>
                <a:srgbClr val="A60519"/>
              </a:buClr>
            </a:pPr>
            <a:r>
              <a:rPr lang="de-DE" dirty="0" smtClean="0"/>
              <a:t>Damals warst du ein Kind, du konntest nicht anders handeln.</a:t>
            </a:r>
          </a:p>
          <a:p>
            <a:pPr marL="342900" indent="-342900">
              <a:buClr>
                <a:srgbClr val="A60519"/>
              </a:buClr>
            </a:pPr>
            <a:r>
              <a:rPr lang="de-DE" dirty="0" smtClean="0"/>
              <a:t>Das war deine normale Reaktion auf eine nicht normale Situation (Entlastung von Schuldgefühlen!).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274320" y="985225"/>
            <a:ext cx="859345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76225" y="165100"/>
            <a:ext cx="8591550" cy="756625"/>
          </a:xfrm>
        </p:spPr>
        <p:txBody>
          <a:bodyPr>
            <a:noAutofit/>
          </a:bodyPr>
          <a:lstStyle/>
          <a:p>
            <a:pPr algn="ctr"/>
            <a:r>
              <a:rPr lang="de-DE" sz="2800" spc="70" dirty="0" smtClean="0"/>
              <a:t>Traumatisierte Kinder und Jugendliche im Schulalltag</a:t>
            </a:r>
            <a:endParaRPr lang="de-DE" sz="2800" spc="7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9114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0</TotalTime>
  <Words>1262</Words>
  <Application>Microsoft Macintosh PowerPoint</Application>
  <PresentationFormat>Bildschirmpräsentation (4:3)</PresentationFormat>
  <Paragraphs>224</Paragraphs>
  <Slides>21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Soho</vt:lpstr>
      <vt:lpstr>Folie 1</vt:lpstr>
      <vt:lpstr>Traumatisierte Kinder und Jugendliche im Schulalltag</vt:lpstr>
      <vt:lpstr>Traumatisierte Kinder und Jugendliche im Schulalltag</vt:lpstr>
      <vt:lpstr>Traumatisierte Kinder und Jugendliche im Schulalltag</vt:lpstr>
      <vt:lpstr>Traumatisierte Kinder und Jugendliche im Schulalltag</vt:lpstr>
      <vt:lpstr>Traumatisierte Kinder und Jugendliche im Schulalltag</vt:lpstr>
      <vt:lpstr>Traumatisierte Kinder und Jugendliche im Schulalltag</vt:lpstr>
      <vt:lpstr>Traumatisierte Kinder und Jugendliche im Schulalltag</vt:lpstr>
      <vt:lpstr>Traumatisierte Kinder und Jugendliche im Schulalltag</vt:lpstr>
      <vt:lpstr>Traumatisierte Kinder und Jugendliche im Schulalltag</vt:lpstr>
      <vt:lpstr>Traumatisierte Kinder und Jugendliche im Schulalltag</vt:lpstr>
      <vt:lpstr>Traumatisierte Kinder und Jugendliche im Schulalltag</vt:lpstr>
      <vt:lpstr>Selbstwahrnehmung - Selbstregulation</vt:lpstr>
      <vt:lpstr>Selbstwahrnehmung - Selbstregulation</vt:lpstr>
      <vt:lpstr>Selbstwahrnehmung - Selbstregulation</vt:lpstr>
      <vt:lpstr>Selbstwahrnehmung - Selbstregulation</vt:lpstr>
      <vt:lpstr>Selbstwahrnehmung - Selbstregulation</vt:lpstr>
      <vt:lpstr>Selbstwahrnehmung - Selbstregulation</vt:lpstr>
      <vt:lpstr>Selbstwahrnehmung - Selbstregulation</vt:lpstr>
      <vt:lpstr>Selbstwahrnehmung - Selbstregulation</vt:lpstr>
      <vt:lpstr>Selbstwahrnehmung - Selbstregulation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Traumatisierte Kinder und Jugendliche</dc:title>
  <dc:subject/>
  <dc:creator>Gabriele Siebert</dc:creator>
  <cp:keywords/>
  <dc:description/>
  <cp:lastModifiedBy>gabriele</cp:lastModifiedBy>
  <cp:revision>949</cp:revision>
  <dcterms:created xsi:type="dcterms:W3CDTF">2021-06-17T20:03:49Z</dcterms:created>
  <dcterms:modified xsi:type="dcterms:W3CDTF">2021-06-17T20:31:18Z</dcterms:modified>
  <cp:category/>
</cp:coreProperties>
</file>