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8" r:id="rId2"/>
    <p:sldId id="277" r:id="rId3"/>
    <p:sldId id="263" r:id="rId4"/>
    <p:sldId id="272" r:id="rId5"/>
    <p:sldId id="273" r:id="rId6"/>
    <p:sldId id="264" r:id="rId7"/>
    <p:sldId id="259" r:id="rId8"/>
    <p:sldId id="28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B1BE8F-092B-4268-87C8-A80F92324956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AD72400-651F-4DB3-94D8-8BC403145E9A}">
      <dgm:prSet/>
      <dgm:spPr/>
      <dgm:t>
        <a:bodyPr/>
        <a:lstStyle/>
        <a:p>
          <a:r>
            <a:rPr lang="de-DE" b="1" dirty="0">
              <a:latin typeface="Arial" panose="020B0604020202020204" pitchFamily="34" charset="0"/>
              <a:cs typeface="Arial" panose="020B0604020202020204" pitchFamily="34" charset="0"/>
            </a:rPr>
            <a:t>Vision</a:t>
          </a:r>
          <a:r>
            <a:rPr lang="de-DE" dirty="0">
              <a:latin typeface="Arial" panose="020B0604020202020204" pitchFamily="34" charset="0"/>
              <a:cs typeface="Arial" panose="020B0604020202020204" pitchFamily="34" charset="0"/>
            </a:rPr>
            <a:t/>
          </a:r>
          <a:br>
            <a:rPr lang="de-DE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de-DE" dirty="0">
              <a:latin typeface="Arial" panose="020B0604020202020204" pitchFamily="34" charset="0"/>
              <a:cs typeface="Arial" panose="020B0604020202020204" pitchFamily="34" charset="0"/>
            </a:rPr>
            <a:t>Innovatives und einzigartiges Bildungsangebot, welches  ein gerechteres und realistisches Bild von Menschen mit afrikanischem Erbe und dem afrikanischen Kontinent im österreichischen Bildungswesen erwirkt. </a:t>
          </a:r>
          <a:br>
            <a:rPr lang="de-DE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de-DE" dirty="0"/>
            <a:t/>
          </a:r>
          <a:br>
            <a:rPr lang="de-DE" dirty="0"/>
          </a:br>
          <a:r>
            <a:rPr lang="de-DE" dirty="0"/>
            <a:t>                                                            </a:t>
          </a:r>
          <a:endParaRPr lang="en-US" dirty="0"/>
        </a:p>
      </dgm:t>
    </dgm:pt>
    <dgm:pt modelId="{A8B632EC-AA03-4554-8E03-11728810A0D8}" type="parTrans" cxnId="{E9A546B7-BA9D-4F0F-A14E-9428054C2B22}">
      <dgm:prSet/>
      <dgm:spPr/>
      <dgm:t>
        <a:bodyPr/>
        <a:lstStyle/>
        <a:p>
          <a:endParaRPr lang="en-US"/>
        </a:p>
      </dgm:t>
    </dgm:pt>
    <dgm:pt modelId="{7752B634-BDBF-4558-B46B-22A36E494482}" type="sibTrans" cxnId="{E9A546B7-BA9D-4F0F-A14E-9428054C2B22}">
      <dgm:prSet/>
      <dgm:spPr/>
      <dgm:t>
        <a:bodyPr/>
        <a:lstStyle/>
        <a:p>
          <a:endParaRPr lang="en-US"/>
        </a:p>
      </dgm:t>
    </dgm:pt>
    <dgm:pt modelId="{737B74DA-EB85-498F-9283-8E26C4EAD88A}">
      <dgm:prSet/>
      <dgm:spPr/>
      <dgm:t>
        <a:bodyPr/>
        <a:lstStyle/>
        <a:p>
          <a:r>
            <a:rPr lang="de-DE" dirty="0">
              <a:latin typeface="Arial" panose="020B0604020202020204" pitchFamily="34" charset="0"/>
              <a:cs typeface="Arial" panose="020B0604020202020204" pitchFamily="34" charset="0"/>
            </a:rPr>
            <a:t>Mission</a:t>
          </a:r>
        </a:p>
        <a:p>
          <a:r>
            <a:rPr lang="de-DE" dirty="0">
              <a:latin typeface="Arial" panose="020B0604020202020204" pitchFamily="34" charset="0"/>
              <a:cs typeface="Arial" panose="020B0604020202020204" pitchFamily="34" charset="0"/>
            </a:rPr>
            <a:t>Das Team von </a:t>
          </a:r>
          <a:r>
            <a:rPr lang="de-DE" i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rPr>
            <a:t>AEWTASS </a:t>
          </a:r>
          <a:r>
            <a:rPr lang="de-DE" i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de-DE" dirty="0">
              <a:latin typeface="Arial" panose="020B0604020202020204" pitchFamily="34" charset="0"/>
              <a:cs typeface="Arial" panose="020B0604020202020204" pitchFamily="34" charset="0"/>
            </a:rPr>
            <a:t>trägt durch seine Arbeit dazu bei, die Repräsentation vom afrikanischen Kontinent &amp; der Diaspora im österreichischen Bildungswesen nachhaltig zu optimieren.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813CA7-976A-462C-B092-98BF8974D6EF}" type="parTrans" cxnId="{2E3DFAA9-8D45-4688-80D9-074D624BE411}">
      <dgm:prSet/>
      <dgm:spPr/>
      <dgm:t>
        <a:bodyPr/>
        <a:lstStyle/>
        <a:p>
          <a:endParaRPr lang="en-US"/>
        </a:p>
      </dgm:t>
    </dgm:pt>
    <dgm:pt modelId="{650A265D-B022-422C-929D-F82ECC8702E5}" type="sibTrans" cxnId="{2E3DFAA9-8D45-4688-80D9-074D624BE411}">
      <dgm:prSet/>
      <dgm:spPr/>
      <dgm:t>
        <a:bodyPr/>
        <a:lstStyle/>
        <a:p>
          <a:endParaRPr lang="en-US"/>
        </a:p>
      </dgm:t>
    </dgm:pt>
    <dgm:pt modelId="{F81CFA0B-1B5E-4FA3-8352-EA28FD91E47C}" type="pres">
      <dgm:prSet presAssocID="{DEB1BE8F-092B-4268-87C8-A80F92324956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de-DE"/>
        </a:p>
      </dgm:t>
    </dgm:pt>
    <dgm:pt modelId="{FEA32A49-DB9B-474A-87B3-B82C26DDF057}" type="pres">
      <dgm:prSet presAssocID="{4AD72400-651F-4DB3-94D8-8BC403145E9A}" presName="thickLine" presStyleLbl="alignNode1" presStyleIdx="0" presStyleCnt="2"/>
      <dgm:spPr/>
    </dgm:pt>
    <dgm:pt modelId="{C76EF24F-8EB9-482D-95AC-4230BA30C65C}" type="pres">
      <dgm:prSet presAssocID="{4AD72400-651F-4DB3-94D8-8BC403145E9A}" presName="horz1" presStyleCnt="0"/>
      <dgm:spPr/>
    </dgm:pt>
    <dgm:pt modelId="{7406AB08-C729-46E1-930F-D7058161A618}" type="pres">
      <dgm:prSet presAssocID="{4AD72400-651F-4DB3-94D8-8BC403145E9A}" presName="tx1" presStyleLbl="revTx" presStyleIdx="0" presStyleCnt="2"/>
      <dgm:spPr/>
      <dgm:t>
        <a:bodyPr/>
        <a:lstStyle/>
        <a:p>
          <a:endParaRPr lang="de-DE"/>
        </a:p>
      </dgm:t>
    </dgm:pt>
    <dgm:pt modelId="{13D69E35-3DFD-4930-A1F2-ABC292AD72D7}" type="pres">
      <dgm:prSet presAssocID="{4AD72400-651F-4DB3-94D8-8BC403145E9A}" presName="vert1" presStyleCnt="0"/>
      <dgm:spPr/>
    </dgm:pt>
    <dgm:pt modelId="{4826C5EF-D0B9-4D3F-8B2C-F21991AECA37}" type="pres">
      <dgm:prSet presAssocID="{737B74DA-EB85-498F-9283-8E26C4EAD88A}" presName="thickLine" presStyleLbl="alignNode1" presStyleIdx="1" presStyleCnt="2"/>
      <dgm:spPr/>
    </dgm:pt>
    <dgm:pt modelId="{98E217C7-C9B1-42AC-AD0C-2B1E8D811A73}" type="pres">
      <dgm:prSet presAssocID="{737B74DA-EB85-498F-9283-8E26C4EAD88A}" presName="horz1" presStyleCnt="0"/>
      <dgm:spPr/>
    </dgm:pt>
    <dgm:pt modelId="{99E575B1-09BB-481D-8EC4-A4651CCB6BED}" type="pres">
      <dgm:prSet presAssocID="{737B74DA-EB85-498F-9283-8E26C4EAD88A}" presName="tx1" presStyleLbl="revTx" presStyleIdx="1" presStyleCnt="2"/>
      <dgm:spPr/>
      <dgm:t>
        <a:bodyPr/>
        <a:lstStyle/>
        <a:p>
          <a:endParaRPr lang="de-DE"/>
        </a:p>
      </dgm:t>
    </dgm:pt>
    <dgm:pt modelId="{67CFE389-0F80-4910-819B-DDE0A187D7AF}" type="pres">
      <dgm:prSet presAssocID="{737B74DA-EB85-498F-9283-8E26C4EAD88A}" presName="vert1" presStyleCnt="0"/>
      <dgm:spPr/>
    </dgm:pt>
  </dgm:ptLst>
  <dgm:cxnLst>
    <dgm:cxn modelId="{2E3DFAA9-8D45-4688-80D9-074D624BE411}" srcId="{DEB1BE8F-092B-4268-87C8-A80F92324956}" destId="{737B74DA-EB85-498F-9283-8E26C4EAD88A}" srcOrd="1" destOrd="0" parTransId="{C6813CA7-976A-462C-B092-98BF8974D6EF}" sibTransId="{650A265D-B022-422C-929D-F82ECC8702E5}"/>
    <dgm:cxn modelId="{E9A546B7-BA9D-4F0F-A14E-9428054C2B22}" srcId="{DEB1BE8F-092B-4268-87C8-A80F92324956}" destId="{4AD72400-651F-4DB3-94D8-8BC403145E9A}" srcOrd="0" destOrd="0" parTransId="{A8B632EC-AA03-4554-8E03-11728810A0D8}" sibTransId="{7752B634-BDBF-4558-B46B-22A36E494482}"/>
    <dgm:cxn modelId="{1024DD44-2616-4E2F-852D-2E5581738705}" type="presOf" srcId="{4AD72400-651F-4DB3-94D8-8BC403145E9A}" destId="{7406AB08-C729-46E1-930F-D7058161A618}" srcOrd="0" destOrd="0" presId="urn:microsoft.com/office/officeart/2008/layout/LinedList"/>
    <dgm:cxn modelId="{A4F7FD60-3413-431B-9AE7-FAF7A57F7700}" type="presOf" srcId="{737B74DA-EB85-498F-9283-8E26C4EAD88A}" destId="{99E575B1-09BB-481D-8EC4-A4651CCB6BED}" srcOrd="0" destOrd="0" presId="urn:microsoft.com/office/officeart/2008/layout/LinedList"/>
    <dgm:cxn modelId="{8DC7A8CC-1406-46FE-887B-EC463E0E6932}" type="presOf" srcId="{DEB1BE8F-092B-4268-87C8-A80F92324956}" destId="{F81CFA0B-1B5E-4FA3-8352-EA28FD91E47C}" srcOrd="0" destOrd="0" presId="urn:microsoft.com/office/officeart/2008/layout/LinedList"/>
    <dgm:cxn modelId="{4F95A1B2-CC22-4549-95A1-D9FC90F23F29}" type="presParOf" srcId="{F81CFA0B-1B5E-4FA3-8352-EA28FD91E47C}" destId="{FEA32A49-DB9B-474A-87B3-B82C26DDF057}" srcOrd="0" destOrd="0" presId="urn:microsoft.com/office/officeart/2008/layout/LinedList"/>
    <dgm:cxn modelId="{91DD114F-ABD7-4DB4-BC21-8352AD8752B8}" type="presParOf" srcId="{F81CFA0B-1B5E-4FA3-8352-EA28FD91E47C}" destId="{C76EF24F-8EB9-482D-95AC-4230BA30C65C}" srcOrd="1" destOrd="0" presId="urn:microsoft.com/office/officeart/2008/layout/LinedList"/>
    <dgm:cxn modelId="{DC0025E4-0739-4D26-92ED-30B515363B52}" type="presParOf" srcId="{C76EF24F-8EB9-482D-95AC-4230BA30C65C}" destId="{7406AB08-C729-46E1-930F-D7058161A618}" srcOrd="0" destOrd="0" presId="urn:microsoft.com/office/officeart/2008/layout/LinedList"/>
    <dgm:cxn modelId="{8FE2F7E3-6DB4-4C71-B569-F90BBE615FF9}" type="presParOf" srcId="{C76EF24F-8EB9-482D-95AC-4230BA30C65C}" destId="{13D69E35-3DFD-4930-A1F2-ABC292AD72D7}" srcOrd="1" destOrd="0" presId="urn:microsoft.com/office/officeart/2008/layout/LinedList"/>
    <dgm:cxn modelId="{6D449CEF-61B2-4D6A-9FA9-C9AC18313BC4}" type="presParOf" srcId="{F81CFA0B-1B5E-4FA3-8352-EA28FD91E47C}" destId="{4826C5EF-D0B9-4D3F-8B2C-F21991AECA37}" srcOrd="2" destOrd="0" presId="urn:microsoft.com/office/officeart/2008/layout/LinedList"/>
    <dgm:cxn modelId="{D56C5BF9-DB19-4D23-8368-4C844B14C49E}" type="presParOf" srcId="{F81CFA0B-1B5E-4FA3-8352-EA28FD91E47C}" destId="{98E217C7-C9B1-42AC-AD0C-2B1E8D811A73}" srcOrd="3" destOrd="0" presId="urn:microsoft.com/office/officeart/2008/layout/LinedList"/>
    <dgm:cxn modelId="{A76135C7-73AB-4233-A84A-947CCEE4973B}" type="presParOf" srcId="{98E217C7-C9B1-42AC-AD0C-2B1E8D811A73}" destId="{99E575B1-09BB-481D-8EC4-A4651CCB6BED}" srcOrd="0" destOrd="0" presId="urn:microsoft.com/office/officeart/2008/layout/LinedList"/>
    <dgm:cxn modelId="{C2252B45-F847-44C8-911E-22B67C5BCC5C}" type="presParOf" srcId="{98E217C7-C9B1-42AC-AD0C-2B1E8D811A73}" destId="{67CFE389-0F80-4910-819B-DDE0A187D7A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A32A49-DB9B-474A-87B3-B82C26DDF057}">
      <dsp:nvSpPr>
        <dsp:cNvPr id="0" name=""/>
        <dsp:cNvSpPr/>
      </dsp:nvSpPr>
      <dsp:spPr>
        <a:xfrm>
          <a:off x="0" y="0"/>
          <a:ext cx="626364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06AB08-C729-46E1-930F-D7058161A618}">
      <dsp:nvSpPr>
        <dsp:cNvPr id="0" name=""/>
        <dsp:cNvSpPr/>
      </dsp:nvSpPr>
      <dsp:spPr>
        <a:xfrm>
          <a:off x="0" y="0"/>
          <a:ext cx="6263640" cy="27523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200" b="1" kern="1200" dirty="0">
              <a:latin typeface="Arial" panose="020B0604020202020204" pitchFamily="34" charset="0"/>
              <a:cs typeface="Arial" panose="020B0604020202020204" pitchFamily="34" charset="0"/>
            </a:rPr>
            <a:t>Vision</a:t>
          </a:r>
          <a:r>
            <a:rPr lang="de-DE" sz="2200" kern="1200" dirty="0">
              <a:latin typeface="Arial" panose="020B0604020202020204" pitchFamily="34" charset="0"/>
              <a:cs typeface="Arial" panose="020B0604020202020204" pitchFamily="34" charset="0"/>
            </a:rPr>
            <a:t/>
          </a:r>
          <a:br>
            <a:rPr lang="de-DE" sz="2200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de-DE" sz="2200" kern="1200" dirty="0">
              <a:latin typeface="Arial" panose="020B0604020202020204" pitchFamily="34" charset="0"/>
              <a:cs typeface="Arial" panose="020B0604020202020204" pitchFamily="34" charset="0"/>
            </a:rPr>
            <a:t>Innovatives und einzigartiges Bildungsangebot, welches  ein gerechteres und realistisches Bild von Menschen mit afrikanischem Erbe und dem afrikanischen Kontinent im österreichischen Bildungswesen erwirkt. </a:t>
          </a:r>
          <a:br>
            <a:rPr lang="de-DE" sz="2200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de-DE" sz="2200" kern="1200" dirty="0"/>
            <a:t/>
          </a:r>
          <a:br>
            <a:rPr lang="de-DE" sz="2200" kern="1200" dirty="0"/>
          </a:br>
          <a:r>
            <a:rPr lang="de-DE" sz="2200" kern="1200" dirty="0"/>
            <a:t>                                                            </a:t>
          </a:r>
          <a:endParaRPr lang="en-US" sz="2200" kern="1200" dirty="0"/>
        </a:p>
      </dsp:txBody>
      <dsp:txXfrm>
        <a:off x="0" y="0"/>
        <a:ext cx="6263640" cy="2752343"/>
      </dsp:txXfrm>
    </dsp:sp>
    <dsp:sp modelId="{4826C5EF-D0B9-4D3F-8B2C-F21991AECA37}">
      <dsp:nvSpPr>
        <dsp:cNvPr id="0" name=""/>
        <dsp:cNvSpPr/>
      </dsp:nvSpPr>
      <dsp:spPr>
        <a:xfrm>
          <a:off x="0" y="2752343"/>
          <a:ext cx="6263640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E575B1-09BB-481D-8EC4-A4651CCB6BED}">
      <dsp:nvSpPr>
        <dsp:cNvPr id="0" name=""/>
        <dsp:cNvSpPr/>
      </dsp:nvSpPr>
      <dsp:spPr>
        <a:xfrm>
          <a:off x="0" y="2752343"/>
          <a:ext cx="6263640" cy="27523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200" kern="1200" dirty="0">
              <a:latin typeface="Arial" panose="020B0604020202020204" pitchFamily="34" charset="0"/>
              <a:cs typeface="Arial" panose="020B0604020202020204" pitchFamily="34" charset="0"/>
            </a:rPr>
            <a:t>Mission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200" kern="1200" dirty="0">
              <a:latin typeface="Arial" panose="020B0604020202020204" pitchFamily="34" charset="0"/>
              <a:cs typeface="Arial" panose="020B0604020202020204" pitchFamily="34" charset="0"/>
            </a:rPr>
            <a:t>Das Team von </a:t>
          </a:r>
          <a:r>
            <a:rPr lang="de-DE" sz="2200" i="1" kern="12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rPr>
            <a:t>AEWTASS </a:t>
          </a:r>
          <a:r>
            <a:rPr lang="de-DE" sz="2200" i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de-DE" sz="2200" kern="1200" dirty="0">
              <a:latin typeface="Arial" panose="020B0604020202020204" pitchFamily="34" charset="0"/>
              <a:cs typeface="Arial" panose="020B0604020202020204" pitchFamily="34" charset="0"/>
            </a:rPr>
            <a:t>trägt durch seine Arbeit dazu bei, die Repräsentation vom afrikanischen Kontinent &amp; der Diaspora im österreichischen Bildungswesen nachhaltig zu optimieren.</a:t>
          </a:r>
          <a:endParaRPr lang="en-US" sz="2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2752343"/>
        <a:ext cx="6263640" cy="27523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864C09-3E99-4153-B339-DC84122B4579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3E6BF9-F3E9-481A-9F44-C12227AE7F2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108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41B89-9CC8-458C-8876-6173E729F2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40165-606B-4ED6-B14B-C02D0E1B14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02AEC-9780-4EAD-A0D2-EEBB52B29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92042-235D-498A-8293-A98EAFCF83A9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46C48-4397-4CD0-8C58-3D62D1259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A5AA80-3E04-4AE7-B779-021519550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B7C0-F7C9-4054-A612-6EBA1794167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752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47FC6-C65C-48B1-8450-54B70AF0C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2877CA-85F3-46A8-8CC4-DA73AA8338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6DAE76-3DDA-4687-A250-0E9FDCDD0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92042-235D-498A-8293-A98EAFCF83A9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3E3D2-CB4E-4443-951E-E0D1C4411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F2004-6278-4A6C-8919-5B5435AF1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B7C0-F7C9-4054-A612-6EBA1794167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022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0EAC79-D5DB-4BBF-BE9F-98EB6E2F9D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35A842-02F1-482B-8787-4D341A3CE5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331EE1-57D2-414A-8CCB-254F37CD7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92042-235D-498A-8293-A98EAFCF83A9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39A831-0833-46CF-B6AF-B838193C5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F54159-E54E-49A6-8BF0-72BF66B73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B7C0-F7C9-4054-A612-6EBA1794167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548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B806E-9BFA-40A4-ABDE-949694221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FE8D1-2A81-4FE3-824E-B605FD769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DAAE7-27B2-49CC-AB7C-AF4B5EE7E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92042-235D-498A-8293-A98EAFCF83A9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81B25-CDE6-4E09-84A6-82F2EC788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4E3904-AB73-436E-9041-CD4196EFF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B7C0-F7C9-4054-A612-6EBA1794167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30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160FB-A222-4B10-B981-9D1D996D0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103FB7-149B-473F-920A-8E2167B4D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56D2E-E7EE-4F43-B02B-79D65703C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92042-235D-498A-8293-A98EAFCF83A9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F3C0A-CEA7-4270-B51A-51BD27F00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1BFC10-B14E-4120-A5D0-5EC20C5A7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B7C0-F7C9-4054-A612-6EBA1794167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14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4CC50-278E-40A4-AEB1-AF4352DC3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31269-05B0-4E18-AB10-6C5D0F3C69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2B0E37-07ED-4930-8BE4-CB4CB0B26A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99078-20A7-406A-81ED-14283317B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92042-235D-498A-8293-A98EAFCF83A9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05DB6D-47D2-4AB1-A2B5-9A6AAEF80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C407DD-B5B6-4C1D-8CD7-F14C524CF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B7C0-F7C9-4054-A612-6EBA1794167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569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8B5CC-4ABB-463B-A381-5004C0117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C8126C-36D3-402C-A386-ECC2791CA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757FB1-3C8C-4991-9001-D2C3E36EE7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61EEF3-266D-4068-8781-E79C5186CD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796600-774E-4BFA-8ABF-2CF4A80F2E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604303-848A-4DF1-A50F-D63AA980E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92042-235D-498A-8293-A98EAFCF83A9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CC99DE-12CC-4C5C-B8C6-4D4A51BE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713662-1395-42B7-AEE5-31610026F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B7C0-F7C9-4054-A612-6EBA1794167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180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1C24F-025D-49C8-AF6F-25C6B729F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15E456-A328-4062-8522-454D4D7F7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92042-235D-498A-8293-A98EAFCF83A9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744CE2-89C2-44A1-80D4-0D007E293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C419A6-FE72-41B7-B3AF-DA1447019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B7C0-F7C9-4054-A612-6EBA1794167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250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4AAD27-70FB-4404-B827-D6DFE6D3D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92042-235D-498A-8293-A98EAFCF83A9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33D204-21C5-4AC8-B9F4-E1D2FD5C9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DC4ABC-B017-46CF-9F2E-0461D8CD4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B7C0-F7C9-4054-A612-6EBA1794167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307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90A37-5526-4F62-9135-D28C202D3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C3124-F34D-49D6-859C-A19AEE905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F9D0BD-1600-4254-9CE2-E1DEA745B6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6BE8AE-BFA2-48FC-A3AA-E8AFDA001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92042-235D-498A-8293-A98EAFCF83A9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2A391C-16AC-41AC-A4D8-C040CA881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27B358-C981-4F41-B4CD-5343DDFFD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B7C0-F7C9-4054-A612-6EBA1794167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370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D1F89-98CC-4534-98F4-6F0C87210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B41D39-06C2-4E5E-B6AC-8A2606BA43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69DE3A-317C-4269-8D01-4E6244B0A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DB677D-E6C4-42C1-A2EB-A0C5C3560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92042-235D-498A-8293-A98EAFCF83A9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508315-5101-4127-9002-9697DB25C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62A6E7-E63B-4364-B2F7-2DE57E366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B7C0-F7C9-4054-A612-6EBA1794167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6031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05BF03-181B-4931-B802-98129A326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1687D-A672-4F3E-BD72-3E562F74D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5F5A9E-22C2-4D6B-8258-112B81C663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92042-235D-498A-8293-A98EAFCF83A9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32EA51-4830-4B8A-A53C-009B0808A6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B74A7-7457-401B-92AE-EF80BA0F2F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CB7C0-F7C9-4054-A612-6EBA1794167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086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tagram.com/explore/tags/teamaewtass/" TargetMode="External"/><Relationship Id="rId2" Type="http://schemas.openxmlformats.org/officeDocument/2006/relationships/hyperlink" Target="https://www.level102.at/kontakt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office.aewtass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2199B6-7105-46C7-BC60-1265E47E1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de-AT" dirty="0"/>
              <a:t>Werdegang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320A21-419E-4077-9AC9-13AD59612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2" y="2140226"/>
            <a:ext cx="6586489" cy="3785419"/>
          </a:xfrm>
        </p:spPr>
        <p:txBody>
          <a:bodyPr>
            <a:normAutofit fontScale="77500" lnSpcReduction="20000"/>
          </a:bodyPr>
          <a:lstStyle/>
          <a:p>
            <a:endParaRPr lang="de-AT" sz="2000" dirty="0"/>
          </a:p>
          <a:p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Studium</a:t>
            </a:r>
          </a:p>
          <a:p>
            <a:pPr lvl="1"/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Bachelor: Internationale Entwicklung</a:t>
            </a:r>
          </a:p>
          <a:p>
            <a:pPr lvl="1"/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Master: European Studies and </a:t>
            </a:r>
            <a:r>
              <a:rPr lang="de-AT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000" dirty="0" err="1"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 EU-projects</a:t>
            </a:r>
          </a:p>
          <a:p>
            <a:pPr lvl="1"/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Postgraduales Studium: Business </a:t>
            </a:r>
            <a:r>
              <a:rPr lang="de-AT" sz="2000" dirty="0" err="1">
                <a:latin typeface="Arial" panose="020B0604020202020204" pitchFamily="34" charset="0"/>
                <a:cs typeface="Arial" panose="020B0604020202020204" pitchFamily="34" charset="0"/>
              </a:rPr>
              <a:t>Managment</a:t>
            </a: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 und Digital Marketing</a:t>
            </a:r>
          </a:p>
          <a:p>
            <a:pPr marL="457200" lvl="1" indent="0">
              <a:buNone/>
            </a:pPr>
            <a:endParaRPr lang="de-A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Berufliche Laufbahn</a:t>
            </a:r>
          </a:p>
          <a:p>
            <a:pPr lvl="1"/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Moderator und Projekt Manager bei Radio Afrika TV</a:t>
            </a:r>
          </a:p>
          <a:p>
            <a:pPr lvl="1"/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Digital Marketer bei </a:t>
            </a:r>
            <a:r>
              <a:rPr lang="de-AT" sz="2000" dirty="0" err="1">
                <a:latin typeface="Arial" panose="020B0604020202020204" pitchFamily="34" charset="0"/>
                <a:cs typeface="Arial" panose="020B0604020202020204" pitchFamily="34" charset="0"/>
              </a:rPr>
              <a:t>Spoonfeed</a:t>
            </a:r>
            <a:endParaRPr lang="de-A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Kandidat bei der Gemeinderatswahl 2020 für die SÖZ</a:t>
            </a:r>
          </a:p>
          <a:p>
            <a:pPr lvl="1"/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Business Developer bei </a:t>
            </a:r>
            <a:r>
              <a:rPr lang="de-AT" sz="2000" dirty="0" err="1">
                <a:latin typeface="Arial" panose="020B0604020202020204" pitchFamily="34" charset="0"/>
                <a:cs typeface="Arial" panose="020B0604020202020204" pitchFamily="34" charset="0"/>
              </a:rPr>
              <a:t>Oricia</a:t>
            </a: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. Ein Startup Unternehmen in der Krypto-Branche</a:t>
            </a:r>
          </a:p>
          <a:p>
            <a:pPr marL="457200" lvl="1" indent="0">
              <a:buNone/>
            </a:pPr>
            <a:endParaRPr lang="de-A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Unternehmer: </a:t>
            </a:r>
            <a:r>
              <a:rPr lang="de-AT" sz="2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Level102</a:t>
            </a:r>
            <a:endParaRPr lang="de-AT" sz="2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Team </a:t>
            </a:r>
            <a:r>
              <a:rPr lang="en-GB" sz="2000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AEWTASS</a:t>
            </a:r>
            <a:r>
              <a:rPr lang="en-GB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 </a:t>
            </a:r>
            <a:endParaRPr lang="de-AT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de-AT" sz="2000" dirty="0"/>
          </a:p>
          <a:p>
            <a:pPr marL="457200" lvl="1" indent="0">
              <a:buNone/>
            </a:pPr>
            <a:endParaRPr lang="de-AT" sz="2000" dirty="0"/>
          </a:p>
          <a:p>
            <a:pPr lvl="1"/>
            <a:endParaRPr lang="de-AT" sz="2000" dirty="0"/>
          </a:p>
          <a:p>
            <a:pPr lvl="1"/>
            <a:endParaRPr lang="de-AT" sz="2000" dirty="0"/>
          </a:p>
          <a:p>
            <a:pPr marL="457200" lvl="1" indent="0">
              <a:buNone/>
            </a:pPr>
            <a:endParaRPr lang="de-AT" sz="2000" dirty="0"/>
          </a:p>
          <a:p>
            <a:pPr marL="457200" lvl="1" indent="0">
              <a:buNone/>
            </a:pPr>
            <a:endParaRPr lang="de-AT" sz="2000" dirty="0"/>
          </a:p>
          <a:p>
            <a:pPr marL="457200" lvl="1" indent="0">
              <a:buNone/>
            </a:pPr>
            <a:endParaRPr lang="de-AT" sz="2000" dirty="0"/>
          </a:p>
        </p:txBody>
      </p:sp>
      <p:pic>
        <p:nvPicPr>
          <p:cNvPr id="5" name="Grafik 4" descr="Ein Bild, das Person, drinnen, Mann, Fenster enthält.&#10;&#10;Automatisch generierte Beschreibung">
            <a:extLst>
              <a:ext uri="{FF2B5EF4-FFF2-40B4-BE49-F238E27FC236}">
                <a16:creationId xmlns:a16="http://schemas.microsoft.com/office/drawing/2014/main" id="{42EC1752-FC87-4A50-9E0F-54B4DF6E32E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1250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650805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Das Problem </a:t>
            </a:r>
            <a:r>
              <a:rPr lang="en-US" sz="4000" dirty="0" err="1">
                <a:solidFill>
                  <a:srgbClr val="FFFFFF"/>
                </a:solidFill>
              </a:rPr>
              <a:t>im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en-US" sz="4000" dirty="0" err="1">
                <a:solidFill>
                  <a:srgbClr val="FFFFFF"/>
                </a:solidFill>
              </a:rPr>
              <a:t>Österreichischen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en-US" sz="4000" dirty="0" err="1">
                <a:solidFill>
                  <a:srgbClr val="FFFFFF"/>
                </a:solidFill>
              </a:rPr>
              <a:t>Schulsystem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6B044-A495-4FDE-B341-D8F787F3B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8872" y="2542752"/>
            <a:ext cx="9894331" cy="4146868"/>
          </a:xfrm>
        </p:spPr>
        <p:txBody>
          <a:bodyPr anchor="ctr">
            <a:normAutofit/>
          </a:bodyPr>
          <a:lstStyle/>
          <a:p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Klischeevorstellungen</a:t>
            </a:r>
          </a:p>
          <a:p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Stereotype </a:t>
            </a:r>
          </a:p>
          <a:p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Vorurteile</a:t>
            </a:r>
          </a:p>
          <a:p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Wissenschaftliche Studien</a:t>
            </a:r>
          </a:p>
          <a:p>
            <a:pPr lvl="1"/>
            <a:r>
              <a:rPr lang="de-DE" sz="1500" dirty="0">
                <a:latin typeface="Arial" panose="020B0604020202020204" pitchFamily="34" charset="0"/>
                <a:cs typeface="Arial" panose="020B0604020202020204" pitchFamily="34" charset="0"/>
              </a:rPr>
              <a:t>Die Anderen im Schulbuch  von Dr. Markom und Dr. </a:t>
            </a:r>
            <a:r>
              <a:rPr lang="de-DE" sz="1500" dirty="0" err="1">
                <a:latin typeface="Arial" panose="020B0604020202020204" pitchFamily="34" charset="0"/>
                <a:cs typeface="Arial" panose="020B0604020202020204" pitchFamily="34" charset="0"/>
              </a:rPr>
              <a:t>Weinhäupl</a:t>
            </a:r>
            <a:r>
              <a:rPr lang="de-DE" sz="1500" dirty="0">
                <a:latin typeface="Arial" panose="020B0604020202020204" pitchFamily="34" charset="0"/>
                <a:cs typeface="Arial" panose="020B0604020202020204" pitchFamily="34" charset="0"/>
              </a:rPr>
              <a:t> ( 2007)</a:t>
            </a:r>
          </a:p>
          <a:p>
            <a:pPr lvl="1"/>
            <a:r>
              <a:rPr lang="de-DE" sz="1500" dirty="0">
                <a:latin typeface="Arial" panose="020B0604020202020204" pitchFamily="34" charset="0"/>
                <a:cs typeface="Arial" panose="020B0604020202020204" pitchFamily="34" charset="0"/>
              </a:rPr>
              <a:t>„Das Afrikabild in österreichischen GW-Schulbüchern der fünften und achten Schulstufe: “ von Anna Steinbauer (2017)</a:t>
            </a:r>
          </a:p>
          <a:p>
            <a:pPr lvl="1"/>
            <a:r>
              <a:rPr lang="de-DE" sz="1500" dirty="0">
                <a:latin typeface="Arial" panose="020B0604020202020204" pitchFamily="34" charset="0"/>
                <a:cs typeface="Arial" panose="020B0604020202020204" pitchFamily="34" charset="0"/>
              </a:rPr>
              <a:t>Das Afrikabild in </a:t>
            </a:r>
            <a:r>
              <a:rPr lang="de-DE" sz="1500" dirty="0" err="1">
                <a:latin typeface="Arial" panose="020B0604020202020204" pitchFamily="34" charset="0"/>
                <a:cs typeface="Arial" panose="020B0604020202020204" pitchFamily="34" charset="0"/>
              </a:rPr>
              <a:t>gegenwärtigen</a:t>
            </a:r>
            <a:r>
              <a:rPr lang="de-D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500" dirty="0" err="1">
                <a:latin typeface="Arial" panose="020B0604020202020204" pitchFamily="34" charset="0"/>
                <a:cs typeface="Arial" panose="020B0604020202020204" pitchFamily="34" charset="0"/>
              </a:rPr>
              <a:t>österreichischen</a:t>
            </a:r>
            <a:r>
              <a:rPr lang="de-D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500" dirty="0" err="1">
                <a:latin typeface="Arial" panose="020B0604020202020204" pitchFamily="34" charset="0"/>
                <a:cs typeface="Arial" panose="020B0604020202020204" pitchFamily="34" charset="0"/>
              </a:rPr>
              <a:t>Geographieschulbüchern</a:t>
            </a:r>
            <a:r>
              <a:rPr lang="de-DE" sz="1500" dirty="0">
                <a:latin typeface="Arial" panose="020B0604020202020204" pitchFamily="34" charset="0"/>
                <a:cs typeface="Arial" panose="020B0604020202020204" pitchFamily="34" charset="0"/>
              </a:rPr>
              <a:t> Eine ideologiekritische Analyse der Unterrichtswerke der HS und der AHS-Unterstufe des Schuljahres 2007/2008  Wien (2012), Mag. phil. Peter Lintner </a:t>
            </a:r>
          </a:p>
          <a:p>
            <a:pPr lvl="1"/>
            <a:r>
              <a:rPr lang="de-DE" sz="1500" dirty="0">
                <a:latin typeface="Arial" panose="020B0604020202020204" pitchFamily="34" charset="0"/>
                <a:cs typeface="Arial" panose="020B0604020202020204" pitchFamily="34" charset="0"/>
              </a:rPr>
              <a:t>Hummer, Katharina (2014) Die Darstellung Afrikas in Schulbüchern für Geschichte und Geografie.</a:t>
            </a:r>
          </a:p>
          <a:p>
            <a:pPr lvl="1"/>
            <a:r>
              <a:rPr lang="de-DE" sz="1500" dirty="0">
                <a:latin typeface="Arial" panose="020B0604020202020204" pitchFamily="34" charset="0"/>
                <a:cs typeface="Arial" panose="020B0604020202020204" pitchFamily="34" charset="0"/>
              </a:rPr>
              <a:t>Die Darstellung "afrikanischer" Geschichte des 20. und 21. Jahrhunderts in österreichischen Geschichtsschulbüchern / vorgelegt von Paul Ziermann-Österreicher</a:t>
            </a:r>
          </a:p>
          <a:p>
            <a:pPr marL="457200" lvl="1" indent="0">
              <a:buNone/>
            </a:pPr>
            <a:r>
              <a:rPr lang="de-DE" sz="15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pPr marL="457200" lvl="1" indent="0">
              <a:buNone/>
            </a:pPr>
            <a:endParaRPr lang="de-DE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de-DE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9C9D0F-5D2F-E24C-8400-70985206ABE2}"/>
              </a:ext>
            </a:extLst>
          </p:cNvPr>
          <p:cNvSpPr txBox="1"/>
          <p:nvPr/>
        </p:nvSpPr>
        <p:spPr>
          <a:xfrm>
            <a:off x="515938" y="6320288"/>
            <a:ext cx="1212500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de-DE" dirty="0">
              <a:solidFill>
                <a:schemeClr val="accent3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667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AE0501-FA9D-3943-9B8D-13EFBFD8B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de-DE" sz="6000">
                <a:solidFill>
                  <a:schemeClr val="bg1"/>
                </a:solidFill>
                <a:latin typeface="Century Gothic" panose="020B0502020202020204" pitchFamily="34" charset="0"/>
              </a:rPr>
              <a:t>Vision/ Mission VON </a:t>
            </a:r>
            <a:r>
              <a:rPr lang="de-DE" sz="6000" i="1">
                <a:solidFill>
                  <a:schemeClr val="bg1"/>
                </a:solidFill>
                <a:latin typeface="Century Gothic" panose="020B0502020202020204" pitchFamily="34" charset="0"/>
              </a:rPr>
              <a:t>AEWTASS</a:t>
            </a:r>
            <a:r>
              <a:rPr lang="de-DE" sz="600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endParaRPr lang="de-DE" sz="6000">
              <a:solidFill>
                <a:schemeClr val="bg1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78F90AF-7F35-D84B-99C4-CE7B7978C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EC71654-96A5-4280-94F3-931C61A9F92C}" type="slidenum">
              <a:rPr lang="en-US" noProof="0" smtClean="0"/>
              <a:pPr>
                <a:spcAft>
                  <a:spcPts val="600"/>
                </a:spcAft>
              </a:pPr>
              <a:t>3</a:t>
            </a:fld>
            <a:endParaRPr lang="en-US" noProof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C3A534-E954-E648-887D-412419DADD26}"/>
              </a:ext>
            </a:extLst>
          </p:cNvPr>
          <p:cNvSpPr txBox="1"/>
          <p:nvPr/>
        </p:nvSpPr>
        <p:spPr>
          <a:xfrm>
            <a:off x="211873" y="6271073"/>
            <a:ext cx="1301808" cy="46426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0B6CEEB5-2F2B-46FD-A915-7F5F38D8DC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2058367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9179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7">
            <a:extLst>
              <a:ext uri="{FF2B5EF4-FFF2-40B4-BE49-F238E27FC236}">
                <a16:creationId xmlns:a16="http://schemas.microsoft.com/office/drawing/2014/main" id="{51D98CAC-3EFF-4342-BD5A-6C0E8CAB4C1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2192000" cy="40068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1889FE-7B85-40C7-8441-909223A9B3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914402"/>
            <a:ext cx="10515600" cy="2659957"/>
          </a:xfrm>
        </p:spPr>
        <p:txBody>
          <a:bodyPr>
            <a:normAutofit/>
          </a:bodyPr>
          <a:lstStyle/>
          <a:p>
            <a:r>
              <a:rPr lang="en-US" sz="8000">
                <a:solidFill>
                  <a:srgbClr val="FFFFFF"/>
                </a:solidFill>
              </a:rPr>
              <a:t>Vienna Institute for the African Diaspora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DC842-2DF4-46F3-AEC5-E38386DA68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4368800"/>
            <a:ext cx="10515600" cy="1390650"/>
          </a:xfrm>
        </p:spPr>
        <p:txBody>
          <a:bodyPr>
            <a:normAutofit/>
          </a:bodyPr>
          <a:lstStyle/>
          <a:p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Trägerverein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für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AEWTASS</a:t>
            </a:r>
            <a:endParaRPr lang="en-US" sz="32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193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latin typeface="Chalkduster" panose="03050602040202020205" pitchFamily="66" charset="77"/>
              </a:rPr>
              <a:t>Vorstand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6B044-A495-4FDE-B341-D8F787F3B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endParaRPr lang="en-US" sz="2400" dirty="0"/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Dr.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Bosede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Baldauf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Obfrau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Stv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Mamadou Kone M.A.S –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Kassier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Mag. Henry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Udoetuk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Kassierer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Stv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Million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Berhe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LL.M –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Schriftführerin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Mag.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Aquea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Lamptey –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Obfrau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Initiatorin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von </a:t>
            </a:r>
            <a:r>
              <a:rPr lang="en-US" sz="2400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AEWTASS</a:t>
            </a:r>
          </a:p>
          <a:p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9C9D0F-5D2F-E24C-8400-70985206ABE2}"/>
              </a:ext>
            </a:extLst>
          </p:cNvPr>
          <p:cNvSpPr txBox="1"/>
          <p:nvPr/>
        </p:nvSpPr>
        <p:spPr>
          <a:xfrm>
            <a:off x="370973" y="6310778"/>
            <a:ext cx="1212500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de-DE" dirty="0">
              <a:solidFill>
                <a:schemeClr val="accent3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737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75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362E3C7C-CABF-134A-8162-58A769FD5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8468" y="885651"/>
            <a:ext cx="3229803" cy="4624603"/>
          </a:xfrm>
        </p:spPr>
        <p:txBody>
          <a:bodyPr>
            <a:normAutofit/>
          </a:bodyPr>
          <a:lstStyle/>
          <a:p>
            <a:r>
              <a:rPr lang="de-DE">
                <a:solidFill>
                  <a:srgbClr val="FFFFFF"/>
                </a:solidFill>
              </a:rPr>
              <a:t>Struktur </a:t>
            </a:r>
            <a:r>
              <a:rPr lang="de-DE" i="1">
                <a:solidFill>
                  <a:srgbClr val="FFFFFF"/>
                </a:solidFill>
              </a:rPr>
              <a:t>AEWTASS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68DD9-8392-F248-8474-5A65F15E9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708" y="885651"/>
            <a:ext cx="6525220" cy="4616849"/>
          </a:xfrm>
        </p:spPr>
        <p:txBody>
          <a:bodyPr anchor="ctr">
            <a:noAutofit/>
          </a:bodyPr>
          <a:lstStyle/>
          <a:p>
            <a:endParaRPr lang="de-DE" sz="2200" b="1" dirty="0">
              <a:latin typeface="Century Gothic" panose="020B0502020202020204" pitchFamily="34" charset="0"/>
            </a:endParaRPr>
          </a:p>
          <a:p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25 Teammitglieder  - länderübergreifend </a:t>
            </a:r>
            <a:b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Gruppen:</a:t>
            </a:r>
            <a:b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A: ((Re-)) </a:t>
            </a:r>
            <a:r>
              <a:rPr lang="de-DE" sz="2200" dirty="0" err="1">
                <a:latin typeface="Arial" panose="020B0604020202020204" pitchFamily="34" charset="0"/>
                <a:cs typeface="Arial" panose="020B0604020202020204" pitchFamily="34" charset="0"/>
              </a:rPr>
              <a:t>imagining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>
                <a:latin typeface="Arial" panose="020B0604020202020204" pitchFamily="34" charset="0"/>
                <a:cs typeface="Arial" panose="020B0604020202020204" pitchFamily="34" charset="0"/>
              </a:rPr>
              <a:t>Africa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B: ((Re-)) </a:t>
            </a:r>
            <a:r>
              <a:rPr lang="de-DE" sz="2200" dirty="0" err="1">
                <a:latin typeface="Arial" panose="020B0604020202020204" pitchFamily="34" charset="0"/>
                <a:cs typeface="Arial" panose="020B0604020202020204" pitchFamily="34" charset="0"/>
              </a:rPr>
              <a:t>telling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Stories: Medienkompetenz im Zeichen der afrikanischen Diaspora </a:t>
            </a:r>
            <a:b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C: </a:t>
            </a:r>
            <a:r>
              <a:rPr lang="de-DE" sz="2200" dirty="0" err="1">
                <a:latin typeface="Arial" panose="020B0604020202020204" pitchFamily="34" charset="0"/>
                <a:cs typeface="Arial" panose="020B0604020202020204" pitchFamily="34" charset="0"/>
              </a:rPr>
              <a:t>Reflecting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>
                <a:latin typeface="Arial" panose="020B0604020202020204" pitchFamily="34" charset="0"/>
                <a:cs typeface="Arial" panose="020B0604020202020204" pitchFamily="34" charset="0"/>
              </a:rPr>
              <a:t>Realities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de-DE" sz="2200" dirty="0" err="1">
                <a:latin typeface="Arial" panose="020B0604020202020204" pitchFamily="34" charset="0"/>
                <a:cs typeface="Arial" panose="020B0604020202020204" pitchFamily="34" charset="0"/>
              </a:rPr>
              <a:t>Rassismuskritik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/ Critical </a:t>
            </a:r>
            <a:r>
              <a:rPr lang="de-DE" sz="2200" dirty="0" err="1">
                <a:latin typeface="Arial" panose="020B0604020202020204" pitchFamily="34" charset="0"/>
                <a:cs typeface="Arial" panose="020B0604020202020204" pitchFamily="34" charset="0"/>
              </a:rPr>
              <a:t>Whiteness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Workshop</a:t>
            </a:r>
            <a:b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D: Music </a:t>
            </a:r>
            <a:r>
              <a:rPr lang="de-DE" sz="2200" dirty="0" err="1">
                <a:latin typeface="Arial" panose="020B0604020202020204" pitchFamily="34" charset="0"/>
                <a:cs typeface="Arial" panose="020B0604020202020204" pitchFamily="34" charset="0"/>
              </a:rPr>
              <a:t>connects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>
                <a:latin typeface="Arial" panose="020B0604020202020204" pitchFamily="34" charset="0"/>
                <a:cs typeface="Arial" panose="020B0604020202020204" pitchFamily="34" charset="0"/>
              </a:rPr>
              <a:t>continents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E:  </a:t>
            </a:r>
            <a:r>
              <a:rPr lang="de-DE" sz="2200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́s the real </a:t>
            </a:r>
            <a:r>
              <a:rPr lang="de-DE" sz="2200" dirty="0" err="1">
                <a:latin typeface="Arial" panose="020B0604020202020204" pitchFamily="34" charset="0"/>
                <a:cs typeface="Arial" panose="020B0604020202020204" pitchFamily="34" charset="0"/>
              </a:rPr>
              <a:t>story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>
                <a:latin typeface="Arial" panose="020B0604020202020204" pitchFamily="34" charset="0"/>
                <a:cs typeface="Arial" panose="020B0604020202020204" pitchFamily="34" charset="0"/>
              </a:rPr>
              <a:t>Agbogbloshie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? Begleitmaterial </a:t>
            </a:r>
            <a:r>
              <a:rPr lang="de-DE" sz="2200" dirty="0" err="1">
                <a:latin typeface="Arial" panose="020B0604020202020204" pitchFamily="34" charset="0"/>
                <a:cs typeface="Arial" panose="020B0604020202020204" pitchFamily="34" charset="0"/>
              </a:rPr>
              <a:t>für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die Produktion „Welcome </a:t>
            </a:r>
            <a:r>
              <a:rPr lang="de-DE" sz="2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Sodom“ </a:t>
            </a:r>
          </a:p>
          <a:p>
            <a:pPr marL="0" indent="0">
              <a:buNone/>
            </a:pPr>
            <a:r>
              <a:rPr lang="de-DE" sz="2200" b="1" dirty="0">
                <a:latin typeface="Century Gothic" panose="020B0502020202020204" pitchFamily="34" charset="0"/>
              </a:rPr>
              <a:t/>
            </a:r>
            <a:br>
              <a:rPr lang="de-DE" sz="2200" b="1" dirty="0">
                <a:latin typeface="Century Gothic" panose="020B0502020202020204" pitchFamily="34" charset="0"/>
              </a:rPr>
            </a:br>
            <a:endParaRPr lang="de-DE" sz="2200" b="1" dirty="0">
              <a:latin typeface="Century Gothic" panose="020B0502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29458CA-AEC8-C749-AD7A-56BE7483D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624" y="6382512"/>
            <a:ext cx="68580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EC71654-96A5-4280-94F3-931C61A9F92C}" type="slidenum">
              <a:rPr lang="en-US" sz="1000" noProof="0"/>
              <a:pPr>
                <a:spcAft>
                  <a:spcPts val="600"/>
                </a:spcAft>
              </a:pPr>
              <a:t>6</a:t>
            </a:fld>
            <a:endParaRPr lang="en-US" sz="1000" noProof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0BFC40-0832-2042-8624-3F76D6215536}"/>
              </a:ext>
            </a:extLst>
          </p:cNvPr>
          <p:cNvSpPr txBox="1"/>
          <p:nvPr/>
        </p:nvSpPr>
        <p:spPr>
          <a:xfrm>
            <a:off x="515938" y="6308084"/>
            <a:ext cx="1055687" cy="47097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pic>
        <p:nvPicPr>
          <p:cNvPr id="2049" name="Picture 1" descr="page3image7083936">
            <a:extLst>
              <a:ext uri="{FF2B5EF4-FFF2-40B4-BE49-F238E27FC236}">
                <a16:creationId xmlns:a16="http://schemas.microsoft.com/office/drawing/2014/main" id="{9FABCE43-1F40-3F4D-9E0C-8CDCF856B9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95400" cy="130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page3image7083936">
            <a:extLst>
              <a:ext uri="{FF2B5EF4-FFF2-40B4-BE49-F238E27FC236}">
                <a16:creationId xmlns:a16="http://schemas.microsoft.com/office/drawing/2014/main" id="{D7A5C3B4-8C5D-2847-AB5B-8820DC5ACB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95400" cy="130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652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44270D7-A934-B44E-986B-F3790E3A1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de-DE" sz="4000" dirty="0">
                <a:solidFill>
                  <a:srgbClr val="FFFFFF"/>
                </a:solidFill>
                <a:latin typeface="Century Gothic" panose="020B0502020202020204" pitchFamily="34" charset="0"/>
              </a:rPr>
              <a:t>Leistungsspektrum von </a:t>
            </a:r>
            <a:r>
              <a:rPr lang="de-DE" sz="40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AEWTASS</a:t>
            </a:r>
            <a:r>
              <a:rPr lang="de-DE" sz="4000" dirty="0">
                <a:solidFill>
                  <a:srgbClr val="FFFFFF"/>
                </a:solidFill>
                <a:latin typeface="Century Gothic" panose="020B0502020202020204" pitchFamily="34" charset="0"/>
              </a:rPr>
              <a:t> </a:t>
            </a:r>
            <a:endParaRPr lang="de-DE" sz="4000" i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CAD41D-C843-D449-BFCB-BB973D593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1440" y="2490437"/>
            <a:ext cx="9715179" cy="3567172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endParaRPr lang="de-DE" sz="1300" dirty="0">
              <a:latin typeface="Century Gothic" panose="020B050202020202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de-DE" sz="1300" dirty="0">
                <a:latin typeface="Century Gothic" panose="020B0502020202020204" pitchFamily="34" charset="0"/>
              </a:rPr>
              <a:t>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Workshops /Seminare (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PH´s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 &gt; Gruppe A – D</a:t>
            </a:r>
            <a:b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Workshop für Organisationen z.B. Caritas Österreich, Technisches Museum, Wien Museum,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Welltmuseum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Bundesfachtagung Globales Lernen- Gruppe: B &amp; C</a:t>
            </a:r>
            <a:b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Wissenschaftliche Analyse von Schulbüchern &gt; Arbeiten /Bücher Gruppe: C</a:t>
            </a:r>
            <a:b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Unterrichtsmaterialien &gt; durch Handreichungen an Schulbuchverlage</a:t>
            </a:r>
            <a:b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>
              <a:buFont typeface="Wingdings" pitchFamily="2" charset="2"/>
              <a:buChar char="Ø"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Begleitmaterial f. Film: Welcome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Sodom</a:t>
            </a:r>
            <a:b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TED Talk: Welcome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Sodom </a:t>
            </a:r>
            <a:b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13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6C183BE-BD8E-9E48-BCCA-4AB2DE538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624" y="6382512"/>
            <a:ext cx="68580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EC71654-96A5-4280-94F3-931C61A9F92C}" type="slidenum">
              <a:rPr lang="en-US" sz="1000" noProof="0"/>
              <a:pPr>
                <a:spcAft>
                  <a:spcPts val="600"/>
                </a:spcAft>
              </a:pPr>
              <a:t>7</a:t>
            </a:fld>
            <a:endParaRPr lang="en-US" sz="1000" noProof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43BE49-F91A-0D43-833A-537EA569DE4D}"/>
              </a:ext>
            </a:extLst>
          </p:cNvPr>
          <p:cNvSpPr txBox="1"/>
          <p:nvPr/>
        </p:nvSpPr>
        <p:spPr>
          <a:xfrm>
            <a:off x="515937" y="6300788"/>
            <a:ext cx="1184275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de-DE" dirty="0">
              <a:solidFill>
                <a:srgbClr val="0D1D5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594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B56B942-58EB-FB44-8B98-14D37F0B4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de-DE" sz="4000">
                <a:solidFill>
                  <a:srgbClr val="FFFFFF"/>
                </a:solidFill>
              </a:rPr>
              <a:t>Kontaktdaten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CD9B7-FFE7-3943-A4CB-91826AAC4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endParaRPr lang="de-DE" sz="17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de-DE" sz="1700" dirty="0">
              <a:latin typeface="Century Gothic" panose="020B0502020202020204" pitchFamily="34" charset="0"/>
            </a:endParaRPr>
          </a:p>
          <a:p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office.aewtass@gmail.com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Instagram: _</a:t>
            </a:r>
            <a:r>
              <a:rPr lang="de-DE" sz="2200" i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aewtass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</a:p>
          <a:p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Twitter: </a:t>
            </a:r>
            <a:r>
              <a:rPr lang="de-DE" sz="2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@aewtass</a:t>
            </a:r>
          </a:p>
          <a:p>
            <a:pPr marL="0" indent="0">
              <a:buNone/>
            </a:pPr>
            <a:endParaRPr lang="de-DE" sz="1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700" b="1" dirty="0">
                <a:latin typeface="Arial" panose="020B0604020202020204" pitchFamily="34" charset="0"/>
                <a:cs typeface="Arial" panose="020B0604020202020204" pitchFamily="34" charset="0"/>
              </a:rPr>
              <a:t>Projektleiterin: </a:t>
            </a:r>
            <a:r>
              <a:rPr lang="de-DE" sz="1700" b="1" dirty="0" err="1">
                <a:latin typeface="Arial" panose="020B0604020202020204" pitchFamily="34" charset="0"/>
                <a:cs typeface="Arial" panose="020B0604020202020204" pitchFamily="34" charset="0"/>
              </a:rPr>
              <a:t>Aquea</a:t>
            </a:r>
            <a:r>
              <a:rPr lang="de-DE" sz="17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b="1" dirty="0" err="1">
                <a:latin typeface="Arial" panose="020B0604020202020204" pitchFamily="34" charset="0"/>
                <a:cs typeface="Arial" panose="020B0604020202020204" pitchFamily="34" charset="0"/>
              </a:rPr>
              <a:t>Lamptey</a:t>
            </a:r>
            <a:endParaRPr lang="de-DE" sz="1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700" dirty="0">
                <a:latin typeface="Century Gothic" panose="020B0502020202020204" pitchFamily="34" charset="0"/>
              </a:rPr>
              <a:t/>
            </a:r>
            <a:br>
              <a:rPr lang="de-DE" sz="1700" dirty="0">
                <a:latin typeface="Century Gothic" panose="020B0502020202020204" pitchFamily="34" charset="0"/>
              </a:rPr>
            </a:br>
            <a:endParaRPr lang="de-DE" sz="1700" dirty="0">
              <a:latin typeface="Century Gothic" panose="020B0502020202020204" pitchFamily="34" charset="0"/>
            </a:endParaRPr>
          </a:p>
          <a:p>
            <a:endParaRPr lang="de-DE" sz="17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de-DE" sz="1700" dirty="0">
              <a:latin typeface="Century Gothic" panose="020B0502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B8F6113-13E4-FB48-99B4-E208AC987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624" y="6382512"/>
            <a:ext cx="68580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EC71654-96A5-4280-94F3-931C61A9F92C}" type="slidenum">
              <a:rPr lang="en-US" sz="1000" noProof="0"/>
              <a:pPr>
                <a:spcAft>
                  <a:spcPts val="600"/>
                </a:spcAft>
              </a:pPr>
              <a:t>8</a:t>
            </a:fld>
            <a:endParaRPr lang="en-US" sz="1000" noProof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AF3570-753F-2247-A986-A744CE7F5637}"/>
              </a:ext>
            </a:extLst>
          </p:cNvPr>
          <p:cNvSpPr txBox="1"/>
          <p:nvPr/>
        </p:nvSpPr>
        <p:spPr>
          <a:xfrm>
            <a:off x="328613" y="6176963"/>
            <a:ext cx="1342017" cy="62174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61984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467</Words>
  <Application>Microsoft Office PowerPoint</Application>
  <PresentationFormat>Breitbild</PresentationFormat>
  <Paragraphs>73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Chalkduster</vt:lpstr>
      <vt:lpstr>Wingdings</vt:lpstr>
      <vt:lpstr>Office Theme</vt:lpstr>
      <vt:lpstr>Werdegang</vt:lpstr>
      <vt:lpstr>Das Problem im Österreichischen Schulsystem</vt:lpstr>
      <vt:lpstr>Vision/ Mission VON AEWTASS </vt:lpstr>
      <vt:lpstr>Vienna Institute for the African Diaspora</vt:lpstr>
      <vt:lpstr>Vorstand</vt:lpstr>
      <vt:lpstr>Struktur AEWTASS </vt:lpstr>
      <vt:lpstr>Leistungsspektrum von AEWTASS </vt:lpstr>
      <vt:lpstr>Kontaktdaten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rilwan mogaji</dc:creator>
  <cp:lastModifiedBy>Zarhuber Karl Johannes</cp:lastModifiedBy>
  <cp:revision>4</cp:revision>
  <dcterms:created xsi:type="dcterms:W3CDTF">2021-11-04T15:00:56Z</dcterms:created>
  <dcterms:modified xsi:type="dcterms:W3CDTF">2021-11-27T09:32:30Z</dcterms:modified>
</cp:coreProperties>
</file>